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embeddedFontLst>
    <p:embeddedFont>
      <p:font typeface="Roboto Mono Medium"/>
      <p:regular r:id="rId42"/>
      <p:bold r:id="rId43"/>
      <p:italic r:id="rId44"/>
      <p:boldItalic r:id="rId45"/>
    </p:embeddedFont>
    <p:embeddedFont>
      <p:font typeface="Roboto Mono SemiBold"/>
      <p:regular r:id="rId46"/>
      <p:bold r:id="rId47"/>
      <p:italic r:id="rId48"/>
      <p:boldItalic r:id="rId49"/>
    </p:embeddedFont>
    <p:embeddedFont>
      <p:font typeface="Roboto"/>
      <p:regular r:id="rId50"/>
      <p:bold r:id="rId51"/>
      <p:italic r:id="rId52"/>
      <p:boldItalic r:id="rId53"/>
    </p:embeddedFont>
    <p:embeddedFont>
      <p:font typeface="Roboto Medium"/>
      <p:regular r:id="rId54"/>
      <p:bold r:id="rId55"/>
      <p:italic r:id="rId56"/>
      <p:boldItalic r:id="rId57"/>
    </p:embeddedFont>
    <p:embeddedFont>
      <p:font typeface="Google Sans"/>
      <p:regular r:id="rId58"/>
      <p:bold r:id="rId59"/>
      <p:italic r:id="rId60"/>
      <p:boldItalic r:id="rId61"/>
    </p:embeddedFont>
    <p:embeddedFont>
      <p:font typeface="Google Sans Medium"/>
      <p:regular r:id="rId62"/>
      <p:bold r:id="rId63"/>
      <p:italic r:id="rId64"/>
      <p:boldItalic r:id="rId65"/>
    </p:embeddedFont>
    <p:embeddedFont>
      <p:font typeface="Helvetica Neue Light"/>
      <p:regular r:id="rId66"/>
      <p:bold r:id="rId67"/>
      <p:italic r:id="rId68"/>
      <p:boldItalic r:id="rId69"/>
    </p:embeddedFont>
    <p:embeddedFont>
      <p:font typeface="Roboto Mono"/>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A41B967-EA04-41A8-80E9-62D432DDCC53}">
  <a:tblStyle styleId="{FA41B967-EA04-41A8-80E9-62D432DDCC5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RobotoMonoMedium-regular.fntdata"/><Relationship Id="rId41" Type="http://schemas.openxmlformats.org/officeDocument/2006/relationships/slide" Target="slides/slide35.xml"/><Relationship Id="rId44" Type="http://schemas.openxmlformats.org/officeDocument/2006/relationships/font" Target="fonts/RobotoMonoMedium-italic.fntdata"/><Relationship Id="rId43" Type="http://schemas.openxmlformats.org/officeDocument/2006/relationships/font" Target="fonts/RobotoMonoMedium-bold.fntdata"/><Relationship Id="rId46" Type="http://schemas.openxmlformats.org/officeDocument/2006/relationships/font" Target="fonts/RobotoMonoSemiBold-regular.fntdata"/><Relationship Id="rId45" Type="http://schemas.openxmlformats.org/officeDocument/2006/relationships/font" Target="fonts/RobotoMonoMedium-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onoSemiBold-italic.fntdata"/><Relationship Id="rId47" Type="http://schemas.openxmlformats.org/officeDocument/2006/relationships/font" Target="fonts/RobotoMonoSemiBold-bold.fntdata"/><Relationship Id="rId49" Type="http://schemas.openxmlformats.org/officeDocument/2006/relationships/font" Target="fonts/RobotoMonoSemiBold-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ono-boldItalic.fntdata"/><Relationship Id="rId72" Type="http://schemas.openxmlformats.org/officeDocument/2006/relationships/font" Target="fonts/RobotoMono-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RobotoMono-bold.fntdata"/><Relationship Id="rId70" Type="http://schemas.openxmlformats.org/officeDocument/2006/relationships/font" Target="fonts/RobotoMono-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GoogleSansMedium-regular.fntdata"/><Relationship Id="rId61" Type="http://schemas.openxmlformats.org/officeDocument/2006/relationships/font" Target="fonts/GoogleSans-boldItalic.fntdata"/><Relationship Id="rId20" Type="http://schemas.openxmlformats.org/officeDocument/2006/relationships/slide" Target="slides/slide14.xml"/><Relationship Id="rId64" Type="http://schemas.openxmlformats.org/officeDocument/2006/relationships/font" Target="fonts/GoogleSansMedium-italic.fntdata"/><Relationship Id="rId63" Type="http://schemas.openxmlformats.org/officeDocument/2006/relationships/font" Target="fonts/GoogleSansMedium-bold.fntdata"/><Relationship Id="rId22" Type="http://schemas.openxmlformats.org/officeDocument/2006/relationships/slide" Target="slides/slide16.xml"/><Relationship Id="rId66" Type="http://schemas.openxmlformats.org/officeDocument/2006/relationships/font" Target="fonts/HelveticaNeueLight-regular.fntdata"/><Relationship Id="rId21" Type="http://schemas.openxmlformats.org/officeDocument/2006/relationships/slide" Target="slides/slide15.xml"/><Relationship Id="rId65" Type="http://schemas.openxmlformats.org/officeDocument/2006/relationships/font" Target="fonts/GoogleSansMedium-boldItalic.fntdata"/><Relationship Id="rId24" Type="http://schemas.openxmlformats.org/officeDocument/2006/relationships/slide" Target="slides/slide18.xml"/><Relationship Id="rId68" Type="http://schemas.openxmlformats.org/officeDocument/2006/relationships/font" Target="fonts/HelveticaNeueLight-italic.fntdata"/><Relationship Id="rId23" Type="http://schemas.openxmlformats.org/officeDocument/2006/relationships/slide" Target="slides/slide17.xml"/><Relationship Id="rId67" Type="http://schemas.openxmlformats.org/officeDocument/2006/relationships/font" Target="fonts/HelveticaNeueLight-bold.fntdata"/><Relationship Id="rId60" Type="http://schemas.openxmlformats.org/officeDocument/2006/relationships/font" Target="fonts/GoogleSans-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HelveticaNeueLight-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5.xml"/><Relationship Id="rId55" Type="http://schemas.openxmlformats.org/officeDocument/2006/relationships/font" Target="fonts/RobotoMedium-bold.fntdata"/><Relationship Id="rId10" Type="http://schemas.openxmlformats.org/officeDocument/2006/relationships/slide" Target="slides/slide4.xml"/><Relationship Id="rId54" Type="http://schemas.openxmlformats.org/officeDocument/2006/relationships/font" Target="fonts/RobotoMedium-regular.fntdata"/><Relationship Id="rId13" Type="http://schemas.openxmlformats.org/officeDocument/2006/relationships/slide" Target="slides/slide7.xml"/><Relationship Id="rId57" Type="http://schemas.openxmlformats.org/officeDocument/2006/relationships/font" Target="fonts/RobotoMedium-boldItalic.fntdata"/><Relationship Id="rId12" Type="http://schemas.openxmlformats.org/officeDocument/2006/relationships/slide" Target="slides/slide6.xml"/><Relationship Id="rId56" Type="http://schemas.openxmlformats.org/officeDocument/2006/relationships/font" Target="fonts/RobotoMedium-italic.fntdata"/><Relationship Id="rId15" Type="http://schemas.openxmlformats.org/officeDocument/2006/relationships/slide" Target="slides/slide9.xml"/><Relationship Id="rId59" Type="http://schemas.openxmlformats.org/officeDocument/2006/relationships/font" Target="fonts/GoogleSans-bold.fntdata"/><Relationship Id="rId14" Type="http://schemas.openxmlformats.org/officeDocument/2006/relationships/slide" Target="slides/slide8.xml"/><Relationship Id="rId58" Type="http://schemas.openxmlformats.org/officeDocument/2006/relationships/font" Target="fonts/GoogleSans-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3.png>
</file>

<file path=ppt/media/image14.png>
</file>

<file path=ppt/media/image15.png>
</file>

<file path=ppt/media/image16.png>
</file>

<file path=ppt/media/image2.png>
</file>

<file path=ppt/media/image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5106822c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5106822c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336839f6f79_0_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336839f6f79_0_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Once you have the gradients, you apply them using </a:t>
            </a:r>
            <a:r>
              <a:rPr lang="en" sz="1300">
                <a:latin typeface="Courier"/>
                <a:ea typeface="Courier"/>
                <a:cs typeface="Courier"/>
                <a:sym typeface="Courier"/>
              </a:rPr>
              <a:t>optimizer_state.update(grads)</a:t>
            </a:r>
            <a:r>
              <a:rPr lang="en" sz="1300"/>
              <a:t>. This updates the model parameters held within optimizer_state and also the internal state of the Optax optimizer, like momentum values. For PyTorch users, this update method is analogous to </a:t>
            </a:r>
            <a:r>
              <a:rPr lang="en" sz="1300">
                <a:latin typeface="Courier"/>
                <a:ea typeface="Courier"/>
                <a:cs typeface="Courier"/>
                <a:sym typeface="Courier"/>
              </a:rPr>
              <a:t>optimizer.step()</a:t>
            </a:r>
            <a:r>
              <a:rPr lang="en" sz="1300"/>
              <a:t>. It's standard practice to wrap the loss, gradient calculation, and update into a single training step function, and then decorate it with </a:t>
            </a:r>
            <a:r>
              <a:rPr lang="en" sz="1300">
                <a:latin typeface="Courier"/>
                <a:ea typeface="Courier"/>
                <a:cs typeface="Courier"/>
                <a:sym typeface="Courier"/>
              </a:rPr>
              <a:t>@nnx.jit</a:t>
            </a:r>
            <a:r>
              <a:rPr lang="en" sz="1300"/>
              <a:t> for significant performance gains from JAX's JIT compiler. </a:t>
            </a:r>
            <a:r>
              <a:rPr lang="en" sz="1300">
                <a:latin typeface="Courier"/>
                <a:ea typeface="Courier"/>
                <a:cs typeface="Courier"/>
                <a:sym typeface="Courier"/>
              </a:rPr>
              <a:t>nnx.jit</a:t>
            </a:r>
            <a:r>
              <a:rPr lang="en" sz="1300"/>
              <a:t> is specifically designed to work with stateful NNX objects.</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36839f6f79_0_9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36839f6f79_0_9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is what a typical </a:t>
            </a:r>
            <a:r>
              <a:rPr lang="en" sz="1300">
                <a:latin typeface="Courier"/>
                <a:ea typeface="Courier"/>
                <a:cs typeface="Courier"/>
                <a:sym typeface="Courier"/>
              </a:rPr>
              <a:t>train_step</a:t>
            </a:r>
            <a:r>
              <a:rPr lang="en" sz="1300"/>
              <a:t> function looks like. It's decorated with </a:t>
            </a:r>
            <a:r>
              <a:rPr lang="en" sz="1300">
                <a:latin typeface="Courier"/>
                <a:ea typeface="Courier"/>
                <a:cs typeface="Courier"/>
                <a:sym typeface="Courier"/>
              </a:rPr>
              <a:t>@nnx.jit</a:t>
            </a:r>
            <a:r>
              <a:rPr lang="en" sz="1300"/>
              <a:t>. It takes the current </a:t>
            </a:r>
            <a:r>
              <a:rPr lang="en" sz="1300">
                <a:latin typeface="Courier"/>
                <a:ea typeface="Courier"/>
                <a:cs typeface="Courier"/>
                <a:sym typeface="Courier"/>
              </a:rPr>
              <a:t>optimizer_state</a:t>
            </a:r>
            <a:r>
              <a:rPr lang="en" sz="1300"/>
              <a:t>, and the data batch. Inside, we define our </a:t>
            </a:r>
            <a:r>
              <a:rPr lang="en" sz="1300">
                <a:latin typeface="Courier"/>
                <a:ea typeface="Courier"/>
                <a:cs typeface="Courier"/>
                <a:sym typeface="Courier"/>
              </a:rPr>
              <a:t>loss_fn_for_grad</a:t>
            </a:r>
            <a:r>
              <a:rPr lang="en" sz="1300"/>
              <a:t> closure that captures </a:t>
            </a:r>
            <a:r>
              <a:rPr lang="en" sz="1300">
                <a:latin typeface="Courier"/>
                <a:ea typeface="Courier"/>
                <a:cs typeface="Courier"/>
                <a:sym typeface="Courier"/>
              </a:rPr>
              <a:t>x_batch</a:t>
            </a:r>
            <a:r>
              <a:rPr lang="en" sz="1300"/>
              <a:t> and </a:t>
            </a:r>
            <a:r>
              <a:rPr lang="en" sz="1300">
                <a:latin typeface="Courier"/>
                <a:ea typeface="Courier"/>
                <a:cs typeface="Courier"/>
                <a:sym typeface="Courier"/>
              </a:rPr>
              <a:t>y_batch</a:t>
            </a:r>
            <a:r>
              <a:rPr lang="en" sz="1300"/>
              <a:t> from the </a:t>
            </a:r>
            <a:r>
              <a:rPr lang="en" sz="1300">
                <a:latin typeface="Courier"/>
                <a:ea typeface="Courier"/>
                <a:cs typeface="Courier"/>
                <a:sym typeface="Courier"/>
              </a:rPr>
              <a:t>train_step's</a:t>
            </a:r>
            <a:r>
              <a:rPr lang="en" sz="1300"/>
              <a:t> arguments. Then, we compute the </a:t>
            </a:r>
            <a:r>
              <a:rPr lang="en" sz="1300">
                <a:latin typeface="Courier"/>
                <a:ea typeface="Courier"/>
                <a:cs typeface="Courier"/>
                <a:sym typeface="Courier"/>
              </a:rPr>
              <a:t>loss_value</a:t>
            </a:r>
            <a:r>
              <a:rPr lang="en" sz="1300"/>
              <a:t> and grads using </a:t>
            </a:r>
            <a:r>
              <a:rPr lang="en" sz="1300">
                <a:latin typeface="Courier"/>
                <a:ea typeface="Courier"/>
                <a:cs typeface="Courier"/>
                <a:sym typeface="Courier"/>
              </a:rPr>
              <a:t>nnx.value_and_grad</a:t>
            </a:r>
            <a:r>
              <a:rPr lang="en" sz="1300"/>
              <a:t>, applying it to the model stored in </a:t>
            </a:r>
            <a:r>
              <a:rPr lang="en" sz="1300">
                <a:latin typeface="Courier"/>
                <a:ea typeface="Courier"/>
                <a:cs typeface="Courier"/>
                <a:sym typeface="Courier"/>
              </a:rPr>
              <a:t>current_optimizer_state.model</a:t>
            </a:r>
            <a:r>
              <a:rPr lang="en" sz="1300"/>
              <a:t>.</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336839f6f79_0_9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336839f6f79_0_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Continuing the </a:t>
            </a:r>
            <a:r>
              <a:rPr lang="en" sz="1300">
                <a:latin typeface="Courier"/>
                <a:ea typeface="Courier"/>
                <a:cs typeface="Courier"/>
                <a:sym typeface="Courier"/>
              </a:rPr>
              <a:t>train_step</a:t>
            </a:r>
            <a:r>
              <a:rPr lang="en" sz="1300"/>
              <a:t> function, after computing gradients, we call </a:t>
            </a:r>
            <a:r>
              <a:rPr lang="en" sz="1300">
                <a:latin typeface="Courier"/>
                <a:ea typeface="Courier"/>
                <a:cs typeface="Courier"/>
                <a:sym typeface="Courier"/>
              </a:rPr>
              <a:t>current_optimizer_state.update(grads)</a:t>
            </a:r>
            <a:r>
              <a:rPr lang="en" sz="1300"/>
              <a:t>. This applies the updates. The function then returns the modified </a:t>
            </a:r>
            <a:r>
              <a:rPr lang="en" sz="1300">
                <a:latin typeface="Courier"/>
                <a:ea typeface="Courier"/>
                <a:cs typeface="Courier"/>
                <a:sym typeface="Courier"/>
              </a:rPr>
              <a:t>current_optimizer_state</a:t>
            </a:r>
            <a:r>
              <a:rPr lang="en" sz="1300"/>
              <a:t> (because its internal state, like the step count and Optax's own state, has changed, and the model parameters within it are updated) and the loss value. Below that, we just set up some dummy data for demonstration.</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336839f6f79_0_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336839f6f79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And here's a simplified training loop. We iterate, call our </a:t>
            </a:r>
            <a:r>
              <a:rPr lang="en" sz="1300">
                <a:latin typeface="Courier"/>
                <a:ea typeface="Courier"/>
                <a:cs typeface="Courier"/>
                <a:sym typeface="Courier"/>
              </a:rPr>
              <a:t>train_step</a:t>
            </a:r>
            <a:r>
              <a:rPr lang="en" sz="1300"/>
              <a:t> function, passing in the current </a:t>
            </a:r>
            <a:r>
              <a:rPr lang="en" sz="1300">
                <a:latin typeface="Courier"/>
                <a:ea typeface="Courier"/>
                <a:cs typeface="Courier"/>
                <a:sym typeface="Courier"/>
              </a:rPr>
              <a:t>optimizer_state</a:t>
            </a:r>
            <a:r>
              <a:rPr lang="en" sz="1300"/>
              <a:t> and data, and receiving back the updated </a:t>
            </a:r>
            <a:r>
              <a:rPr lang="en" sz="1300">
                <a:latin typeface="Courier"/>
                <a:ea typeface="Courier"/>
                <a:cs typeface="Courier"/>
                <a:sym typeface="Courier"/>
              </a:rPr>
              <a:t>optimizer_state</a:t>
            </a:r>
            <a:r>
              <a:rPr lang="en" sz="1300"/>
              <a:t> and </a:t>
            </a:r>
            <a:r>
              <a:rPr lang="en" sz="1300">
                <a:latin typeface="Courier"/>
                <a:ea typeface="Courier"/>
                <a:cs typeface="Courier"/>
                <a:sym typeface="Courier"/>
              </a:rPr>
              <a:t>loss</a:t>
            </a:r>
            <a:r>
              <a:rPr lang="en" sz="1300"/>
              <a:t>. We then update our </a:t>
            </a:r>
            <a:r>
              <a:rPr lang="en" sz="1300">
                <a:latin typeface="Courier"/>
                <a:ea typeface="Courier"/>
                <a:cs typeface="Courier"/>
                <a:sym typeface="Courier"/>
              </a:rPr>
              <a:t>optimizer_state</a:t>
            </a:r>
            <a:r>
              <a:rPr lang="en" sz="1300"/>
              <a:t> variable with the one returned from </a:t>
            </a:r>
            <a:r>
              <a:rPr lang="en" sz="1300">
                <a:latin typeface="Courier"/>
                <a:ea typeface="Courier"/>
                <a:cs typeface="Courier"/>
                <a:sym typeface="Courier"/>
              </a:rPr>
              <a:t>train_step</a:t>
            </a:r>
            <a:r>
              <a:rPr lang="en" sz="1300"/>
              <a:t> for the next iteration. This pattern of passing state in and getting updated state out is common in JAX due to its functional programming paradigms, even with NNX's more mutable feel.</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336839f6f79_0_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336839f6f79_0_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Optax's real power comes from its gradient transformations. These are small, focused operations like gradient clipping or applying momentum. You use </a:t>
            </a:r>
            <a:r>
              <a:rPr lang="en" sz="1300">
                <a:latin typeface="Courier"/>
                <a:ea typeface="Courier"/>
                <a:cs typeface="Courier"/>
                <a:sym typeface="Courier"/>
              </a:rPr>
              <a:t>optax.chain</a:t>
            </a:r>
            <a:r>
              <a:rPr lang="en" sz="1300"/>
              <a:t> to link these transformations together in sequence. For instance, </a:t>
            </a:r>
            <a:r>
              <a:rPr lang="en" sz="1300">
                <a:latin typeface="Courier"/>
                <a:ea typeface="Courier"/>
                <a:cs typeface="Courier"/>
                <a:sym typeface="Courier"/>
              </a:rPr>
              <a:t>optax.adam</a:t>
            </a:r>
            <a:r>
              <a:rPr lang="en" sz="1300"/>
              <a:t> itself is an alias for a chain of more fundamental transformations. This is highly flexible – for PyTorch users, imagine being able to easily insert custom gradient processing steps into an optimizer like Adam, or build SGD with momentum from basic blocks.</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336839f6f79_0_10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336839f6f79_0_10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how you can add gradient clipping to an Adam optimizer. We use </a:t>
            </a:r>
            <a:r>
              <a:rPr lang="en" sz="1300">
                <a:latin typeface="Courier"/>
                <a:ea typeface="Courier"/>
                <a:cs typeface="Courier"/>
                <a:sym typeface="Courier"/>
              </a:rPr>
              <a:t>optax.chain</a:t>
            </a:r>
            <a:r>
              <a:rPr lang="en" sz="1300"/>
              <a:t> to first apply </a:t>
            </a:r>
            <a:r>
              <a:rPr lang="en" sz="1300">
                <a:latin typeface="Courier"/>
                <a:ea typeface="Courier"/>
                <a:cs typeface="Courier"/>
                <a:sym typeface="Courier"/>
              </a:rPr>
              <a:t>optax.clip_by_global_norm</a:t>
            </a:r>
            <a:r>
              <a:rPr lang="en" sz="1300"/>
              <a:t> and then </a:t>
            </a:r>
            <a:r>
              <a:rPr lang="en" sz="1300">
                <a:latin typeface="Courier"/>
                <a:ea typeface="Courier"/>
                <a:cs typeface="Courier"/>
                <a:sym typeface="Courier"/>
              </a:rPr>
              <a:t>optax.adam</a:t>
            </a:r>
            <a:r>
              <a:rPr lang="en" sz="1300"/>
              <a:t>. This chained transformation, </a:t>
            </a:r>
            <a:r>
              <a:rPr lang="en" sz="1300">
                <a:latin typeface="Courier"/>
                <a:ea typeface="Courier"/>
                <a:cs typeface="Courier"/>
                <a:sym typeface="Courier"/>
              </a:rPr>
              <a:t>opt</a:t>
            </a:r>
            <a:r>
              <a:rPr lang="en" sz="1300">
                <a:latin typeface="Courier"/>
                <a:ea typeface="Courier"/>
                <a:cs typeface="Courier"/>
                <a:sym typeface="Courier"/>
              </a:rPr>
              <a:t>_adam_with_clipping</a:t>
            </a:r>
            <a:r>
              <a:rPr lang="en" sz="1300"/>
              <a:t>, is then used to create our </a:t>
            </a:r>
            <a:r>
              <a:rPr lang="en" sz="1300">
                <a:latin typeface="Courier"/>
                <a:ea typeface="Courier"/>
                <a:cs typeface="Courier"/>
                <a:sym typeface="Courier"/>
              </a:rPr>
              <a:t>nnx.Optimizer</a:t>
            </a:r>
            <a:r>
              <a:rPr lang="en" sz="1300"/>
              <a:t>. The </a:t>
            </a:r>
            <a:r>
              <a:rPr lang="en" sz="1300">
                <a:latin typeface="Courier"/>
                <a:ea typeface="Courier"/>
                <a:cs typeface="Courier"/>
                <a:sym typeface="Courier"/>
              </a:rPr>
              <a:t>train_step</a:t>
            </a:r>
            <a:r>
              <a:rPr lang="en" sz="1300"/>
              <a:t> function we saw earlier would work with this new </a:t>
            </a:r>
            <a:r>
              <a:rPr lang="en" sz="1300">
                <a:latin typeface="Courier"/>
                <a:ea typeface="Courier"/>
                <a:cs typeface="Courier"/>
                <a:sym typeface="Courier"/>
              </a:rPr>
              <a:t>optimizer_state_adam_clipped</a:t>
            </a:r>
            <a:r>
              <a:rPr lang="en" sz="1300"/>
              <a:t> without any changes.</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336839f6f79_0_1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336839f6f79_0_1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example shows building SGD with momentum and clipping, from fundamental Optax transformations. We chain global norm clipping, </a:t>
            </a:r>
            <a:r>
              <a:rPr lang="en" sz="1300">
                <a:latin typeface="Courier"/>
                <a:ea typeface="Courier"/>
                <a:cs typeface="Courier"/>
                <a:sym typeface="Courier"/>
              </a:rPr>
              <a:t>optax.trace</a:t>
            </a:r>
            <a:r>
              <a:rPr lang="en" sz="1300"/>
              <a:t> for momentum, and </a:t>
            </a:r>
            <a:r>
              <a:rPr lang="en" sz="1300">
                <a:latin typeface="Courier"/>
                <a:ea typeface="Courier"/>
                <a:cs typeface="Courier"/>
                <a:sym typeface="Courier"/>
              </a:rPr>
              <a:t>optax.scale</a:t>
            </a:r>
            <a:r>
              <a:rPr lang="en" sz="1300"/>
              <a:t> to apply the negative learning rate for gradient descent. This demonstrates the 'build-your-own-optimizer' power of Optax. Again, the same </a:t>
            </a:r>
            <a:r>
              <a:rPr lang="en" sz="1300">
                <a:latin typeface="Courier"/>
                <a:ea typeface="Courier"/>
                <a:cs typeface="Courier"/>
                <a:sym typeface="Courier"/>
              </a:rPr>
              <a:t>train_step</a:t>
            </a:r>
            <a:r>
              <a:rPr lang="en" sz="1300"/>
              <a:t> function can be used.</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336839f6f79_0_1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336839f6f79_0_1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Optax provides a rich set of learning rate schedulers. These are usually functions that calculate the LR based on the current training step. To use them, you employ </a:t>
            </a:r>
            <a:r>
              <a:rPr lang="en" sz="1300">
                <a:latin typeface="Courier"/>
                <a:ea typeface="Courier"/>
                <a:cs typeface="Courier"/>
                <a:sym typeface="Courier"/>
              </a:rPr>
              <a:t>optax.inject_hyperparams</a:t>
            </a:r>
            <a:r>
              <a:rPr lang="en" sz="1300"/>
              <a:t>. This function modifies an Optax optimizer like </a:t>
            </a:r>
            <a:r>
              <a:rPr lang="en" sz="1300">
                <a:latin typeface="Courier"/>
                <a:ea typeface="Courier"/>
                <a:cs typeface="Courier"/>
                <a:sym typeface="Courier"/>
              </a:rPr>
              <a:t>optax.adam</a:t>
            </a:r>
            <a:r>
              <a:rPr lang="en" sz="1300"/>
              <a:t> so that one of its arguments, typically </a:t>
            </a:r>
            <a:r>
              <a:rPr lang="en" sz="1300">
                <a:latin typeface="Courier"/>
                <a:ea typeface="Courier"/>
                <a:cs typeface="Courier"/>
                <a:sym typeface="Courier"/>
              </a:rPr>
              <a:t>learning_rate</a:t>
            </a:r>
            <a:r>
              <a:rPr lang="en" sz="1300"/>
              <a:t>, is now fed by your schedule function.</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336839f6f79_0_1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336839f6f79_0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PyTorch users, this is different from having a separate scheduler object that you call </a:t>
            </a:r>
            <a:r>
              <a:rPr lang="en" sz="1300">
                <a:solidFill>
                  <a:schemeClr val="dk1"/>
                </a:solidFill>
                <a:latin typeface="Courier"/>
                <a:ea typeface="Courier"/>
                <a:cs typeface="Courier"/>
                <a:sym typeface="Courier"/>
              </a:rPr>
              <a:t>.step()</a:t>
            </a:r>
            <a:r>
              <a:rPr lang="en" sz="1300">
                <a:solidFill>
                  <a:schemeClr val="dk1"/>
                </a:solidFill>
              </a:rPr>
              <a:t> on. With Optax, the scheduling is baked into the optimizer transformation itself and happens automatically during the </a:t>
            </a:r>
            <a:r>
              <a:rPr lang="en" sz="1300">
                <a:solidFill>
                  <a:schemeClr val="dk1"/>
                </a:solidFill>
                <a:latin typeface="Courier"/>
                <a:ea typeface="Courier"/>
                <a:cs typeface="Courier"/>
                <a:sym typeface="Courier"/>
              </a:rPr>
              <a:t>optimizer.update()</a:t>
            </a:r>
            <a:r>
              <a:rPr lang="en" sz="1300">
                <a:solidFill>
                  <a:schemeClr val="dk1"/>
                </a:solidFill>
              </a:rPr>
              <a:t> call.</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36839f6f79_0_1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36839f6f79_0_1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 we define a learning rate schedule using </a:t>
            </a:r>
            <a:r>
              <a:rPr lang="en" sz="1300">
                <a:latin typeface="Courier"/>
                <a:ea typeface="Courier"/>
                <a:cs typeface="Courier"/>
                <a:sym typeface="Courier"/>
              </a:rPr>
              <a:t>optax.warmup_cosine_decay_schedule</a:t>
            </a:r>
            <a:r>
              <a:rPr lang="en" sz="1300"/>
              <a:t>. This function, </a:t>
            </a:r>
            <a:r>
              <a:rPr lang="en" sz="1300">
                <a:latin typeface="Courier"/>
                <a:ea typeface="Courier"/>
                <a:cs typeface="Courier"/>
                <a:sym typeface="Courier"/>
              </a:rPr>
              <a:t>lr_schedule_fn</a:t>
            </a:r>
            <a:r>
              <a:rPr lang="en" sz="1300"/>
              <a:t>, will take a step number as input and return the learning rate for that step, implementing a linear warmup followed by a cosine decay.</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how to optimize Flax NNX neural network models using Optax, the primary optimization library in the JAX ecosystem. This presentation is designed especially for those of you familiar with PyTorch, and we'll be drawing parallels and highlighting differences to help you transition smoothly.</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336839f6f79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336839f6f79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Now, we create a new Adam optimizer which uses our </a:t>
            </a:r>
            <a:r>
              <a:rPr lang="en" sz="1300">
                <a:latin typeface="Courier"/>
                <a:ea typeface="Courier"/>
                <a:cs typeface="Courier"/>
                <a:sym typeface="Courier"/>
              </a:rPr>
              <a:t>lr_schedule_fn</a:t>
            </a:r>
            <a:r>
              <a:rPr lang="en" sz="1300"/>
              <a:t> in the </a:t>
            </a:r>
            <a:r>
              <a:rPr lang="en" sz="1300">
                <a:latin typeface="Courier"/>
                <a:ea typeface="Courier"/>
                <a:cs typeface="Courier"/>
                <a:sym typeface="Courier"/>
              </a:rPr>
              <a:t>learning_rate</a:t>
            </a:r>
            <a:r>
              <a:rPr lang="en" sz="1300"/>
              <a:t> argument. The resulting </a:t>
            </a:r>
            <a:r>
              <a:rPr lang="en" sz="1300">
                <a:latin typeface="Courier"/>
                <a:ea typeface="Courier"/>
                <a:cs typeface="Courier"/>
                <a:sym typeface="Courier"/>
              </a:rPr>
              <a:t>opt</a:t>
            </a:r>
            <a:r>
              <a:rPr lang="en" sz="1300">
                <a:latin typeface="Courier"/>
                <a:ea typeface="Courier"/>
                <a:cs typeface="Courier"/>
                <a:sym typeface="Courier"/>
              </a:rPr>
              <a:t>_adam_with_schedule</a:t>
            </a:r>
            <a:r>
              <a:rPr lang="en" sz="1300"/>
              <a:t> is an Adam optimizer whose learning rate will be dynamically controlled by our schedule. This is then passed to </a:t>
            </a:r>
            <a:r>
              <a:rPr lang="en" sz="1300">
                <a:latin typeface="Courier"/>
                <a:ea typeface="Courier"/>
                <a:cs typeface="Courier"/>
                <a:sym typeface="Courier"/>
              </a:rPr>
              <a:t>nnx.Optimizer</a:t>
            </a:r>
            <a:r>
              <a:rPr lang="en" sz="1300"/>
              <a:t>. The training loop doesn't change; Optax handles the LR adjustment internally based on the optimizer's step count.</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g336839f6f79_0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g336839f6f79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Often, you want to apply different optimization strategies to different parameters – like a smaller learning rate for biases than for kernels. Optax provides tools like </a:t>
            </a:r>
            <a:r>
              <a:rPr lang="en" sz="1300">
                <a:latin typeface="Courier"/>
                <a:ea typeface="Courier"/>
                <a:cs typeface="Courier"/>
                <a:sym typeface="Courier"/>
              </a:rPr>
              <a:t>optax.partition</a:t>
            </a:r>
            <a:r>
              <a:rPr lang="en" sz="1300"/>
              <a:t> for this. For PyTorch users, this achieves a similar outcome to parameter groups, where you define different settings for different sets of parameters. The main difference is that in Optax, this is set up within the Optax transformation that you pass to </a:t>
            </a:r>
            <a:r>
              <a:rPr lang="en" sz="1300">
                <a:latin typeface="Courier"/>
                <a:ea typeface="Courier"/>
                <a:cs typeface="Courier"/>
                <a:sym typeface="Courier"/>
              </a:rPr>
              <a:t>nnx.Optimizer</a:t>
            </a:r>
            <a:r>
              <a:rPr lang="en" sz="1300"/>
              <a:t>, rather than in the </a:t>
            </a:r>
            <a:r>
              <a:rPr lang="en" sz="1300">
                <a:latin typeface="Courier"/>
                <a:ea typeface="Courier"/>
                <a:cs typeface="Courier"/>
                <a:sym typeface="Courier"/>
              </a:rPr>
              <a:t>nnx.Optimizer</a:t>
            </a:r>
            <a:r>
              <a:rPr lang="en" sz="1300"/>
              <a:t> constructor itself.</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336839f6f79_0_1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336839f6f79_0_1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main tool for per-parameter optimization is </a:t>
            </a:r>
            <a:r>
              <a:rPr lang="en" sz="1300">
                <a:latin typeface="Courier"/>
                <a:ea typeface="Courier"/>
                <a:cs typeface="Courier"/>
                <a:sym typeface="Courier"/>
              </a:rPr>
              <a:t>optax.partition</a:t>
            </a:r>
            <a:r>
              <a:rPr lang="en" sz="1300"/>
              <a:t>. It takes two key things: a dictionary mapping labels to specific Optax optimizers, and a </a:t>
            </a:r>
            <a:r>
              <a:rPr lang="en" sz="1300">
                <a:latin typeface="Courier"/>
                <a:ea typeface="Courier"/>
                <a:cs typeface="Courier"/>
                <a:sym typeface="Courier"/>
              </a:rPr>
              <a:t>param_labels</a:t>
            </a:r>
            <a:r>
              <a:rPr lang="en" sz="1300"/>
              <a:t> PyTree. This </a:t>
            </a:r>
            <a:r>
              <a:rPr lang="en" sz="1300">
                <a:latin typeface="Courier"/>
                <a:ea typeface="Courier"/>
                <a:cs typeface="Courier"/>
                <a:sym typeface="Courier"/>
              </a:rPr>
              <a:t>param_labels</a:t>
            </a:r>
            <a:r>
              <a:rPr lang="en" sz="1300"/>
              <a:t> PyTree must exactly match the structure of your model's parameters. Each leaf in this PyTree will have a label, telling </a:t>
            </a:r>
            <a:r>
              <a:rPr lang="en" sz="1300">
                <a:latin typeface="Courier"/>
                <a:ea typeface="Courier"/>
                <a:cs typeface="Courier"/>
                <a:sym typeface="Courier"/>
              </a:rPr>
              <a:t>optax.partition</a:t>
            </a:r>
            <a:r>
              <a:rPr lang="en" sz="1300"/>
              <a:t> which optimizer from your dictionary to use for that specific parameter.</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336839f6f79_0_1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336839f6f79_0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trickiest part is often generating this </a:t>
            </a:r>
            <a:r>
              <a:rPr lang="en" sz="1300">
                <a:solidFill>
                  <a:schemeClr val="dk1"/>
                </a:solidFill>
                <a:latin typeface="Courier"/>
                <a:ea typeface="Courier"/>
                <a:cs typeface="Courier"/>
                <a:sym typeface="Courier"/>
              </a:rPr>
              <a:t>param_labels</a:t>
            </a:r>
            <a:r>
              <a:rPr lang="en" sz="1300">
                <a:solidFill>
                  <a:schemeClr val="dk1"/>
                </a:solidFill>
              </a:rPr>
              <a:t> PyTree correctly.  Remember that this PyTree must have the same structure as your model's parameters (</a:t>
            </a:r>
            <a:r>
              <a:rPr lang="en" sz="1300">
                <a:solidFill>
                  <a:schemeClr val="dk1"/>
                </a:solidFill>
                <a:latin typeface="Courier"/>
                <a:ea typeface="Courier"/>
                <a:cs typeface="Courier"/>
                <a:sym typeface="Courier"/>
              </a:rPr>
              <a:t>nnx.state(model, nnx.Param)</a:t>
            </a:r>
            <a:r>
              <a:rPr lang="en" sz="1300">
                <a:solidFill>
                  <a:schemeClr val="dk1"/>
                </a:solidFill>
              </a:rPr>
              <a:t>).</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336839f6f79_0_1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336839f6f79_0_1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To create the </a:t>
            </a:r>
            <a:r>
              <a:rPr lang="en" sz="1300">
                <a:latin typeface="Courier"/>
                <a:ea typeface="Courier"/>
                <a:cs typeface="Courier"/>
                <a:sym typeface="Courier"/>
              </a:rPr>
              <a:t>param_labels</a:t>
            </a:r>
            <a:r>
              <a:rPr lang="en" sz="1300"/>
              <a:t> PyTree, we typically define a 'label function' like this </a:t>
            </a:r>
            <a:r>
              <a:rPr lang="en" sz="1300">
                <a:latin typeface="Courier"/>
                <a:ea typeface="Courier"/>
                <a:cs typeface="Courier"/>
                <a:sym typeface="Courier"/>
              </a:rPr>
              <a:t>label_fn</a:t>
            </a:r>
            <a:r>
              <a:rPr lang="en" sz="1300"/>
              <a:t>. This function is used with </a:t>
            </a:r>
            <a:r>
              <a:rPr lang="en" sz="1300">
                <a:latin typeface="Courier"/>
                <a:ea typeface="Courier"/>
                <a:cs typeface="Courier"/>
                <a:sym typeface="Courier"/>
              </a:rPr>
              <a:t>jax.tree.map_with_path</a:t>
            </a:r>
            <a:r>
              <a:rPr lang="en" sz="1300"/>
              <a:t>, which iterates through your model's parameters. For each parameter, </a:t>
            </a:r>
            <a:r>
              <a:rPr lang="en" sz="1300">
                <a:latin typeface="Courier"/>
                <a:ea typeface="Courier"/>
                <a:cs typeface="Courier"/>
                <a:sym typeface="Courier"/>
              </a:rPr>
              <a:t>label_fn</a:t>
            </a:r>
            <a:r>
              <a:rPr lang="en" sz="1300"/>
              <a:t> receives its path (a sequence of keys/attributes leading to it) and its value. Here, we convert the path to a string and check if 'bias' or 'kernel' is in the name to assign a label. It's important to make this robust if your model structure changes.</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336839f6f79_0_1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336839f6f79_0_1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Once we have our </a:t>
            </a:r>
            <a:r>
              <a:rPr lang="en" sz="1300">
                <a:latin typeface="Courier"/>
                <a:ea typeface="Courier"/>
                <a:cs typeface="Courier"/>
                <a:sym typeface="Courier"/>
              </a:rPr>
              <a:t>label_fn</a:t>
            </a:r>
            <a:r>
              <a:rPr lang="en" sz="1300"/>
              <a:t>, we use </a:t>
            </a:r>
            <a:r>
              <a:rPr lang="en" sz="1300">
                <a:latin typeface="Courier"/>
                <a:ea typeface="Courier"/>
                <a:cs typeface="Courier"/>
                <a:sym typeface="Courier"/>
              </a:rPr>
              <a:t>jax.tree.map_with_path</a:t>
            </a:r>
            <a:r>
              <a:rPr lang="en" sz="1300"/>
              <a:t> to apply it to our model's parameters, producing </a:t>
            </a:r>
            <a:r>
              <a:rPr lang="en" sz="1300">
                <a:latin typeface="Courier"/>
                <a:ea typeface="Courier"/>
                <a:cs typeface="Courier"/>
                <a:sym typeface="Courier"/>
              </a:rPr>
              <a:t>param_labels_pytree</a:t>
            </a:r>
            <a:r>
              <a:rPr lang="en" sz="1300"/>
              <a:t>. Then, we define our </a:t>
            </a:r>
            <a:r>
              <a:rPr lang="en" sz="1300">
                <a:latin typeface="Courier"/>
                <a:ea typeface="Courier"/>
                <a:cs typeface="Courier"/>
                <a:sym typeface="Courier"/>
              </a:rPr>
              <a:t>partitioned_</a:t>
            </a:r>
            <a:r>
              <a:rPr lang="en" sz="1300">
                <a:latin typeface="Courier"/>
                <a:ea typeface="Courier"/>
                <a:cs typeface="Courier"/>
                <a:sym typeface="Courier"/>
              </a:rPr>
              <a:t>opt</a:t>
            </a:r>
            <a:r>
              <a:rPr lang="en" sz="1300"/>
              <a:t> using </a:t>
            </a:r>
            <a:r>
              <a:rPr lang="en" sz="1300">
                <a:latin typeface="Courier"/>
                <a:ea typeface="Courier"/>
                <a:cs typeface="Courier"/>
                <a:sym typeface="Courier"/>
              </a:rPr>
              <a:t>optax.partition</a:t>
            </a:r>
            <a:r>
              <a:rPr lang="en" sz="1300"/>
              <a:t>. We provide the dictionary of transformations for 'kernels_group', 'biases_group', and a 'default_group', along with our param_labels_pytree. This partitioned_</a:t>
            </a:r>
            <a:r>
              <a:rPr lang="en" sz="1300"/>
              <a:t>opt</a:t>
            </a:r>
            <a:r>
              <a:rPr lang="en" sz="1300"/>
              <a:t> can then be used with </a:t>
            </a:r>
            <a:r>
              <a:rPr lang="en" sz="1300">
                <a:latin typeface="Courier"/>
                <a:ea typeface="Courier"/>
                <a:cs typeface="Courier"/>
                <a:sym typeface="Courier"/>
              </a:rPr>
              <a:t>nnx.Optimizer</a:t>
            </a:r>
            <a:r>
              <a:rPr lang="en" sz="1300"/>
              <a:t>.</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336839f6f79_0_1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336839f6f79_0_1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table summarizes some key API differences for PyTorch users. For optimizer instantiation, NNX takes the whole model. Parameter groups are handled inside the Optax transform via </a:t>
            </a:r>
            <a:r>
              <a:rPr lang="en" sz="1300">
                <a:latin typeface="Courier"/>
                <a:ea typeface="Courier"/>
                <a:cs typeface="Courier"/>
                <a:sym typeface="Courier"/>
              </a:rPr>
              <a:t>optax.partition</a:t>
            </a:r>
            <a:r>
              <a:rPr lang="en" sz="1300"/>
              <a:t>, not in the </a:t>
            </a:r>
            <a:r>
              <a:rPr lang="en" sz="1300">
                <a:latin typeface="Courier"/>
                <a:ea typeface="Courier"/>
                <a:cs typeface="Courier"/>
                <a:sym typeface="Courier"/>
              </a:rPr>
              <a:t>nnx.Optimizer</a:t>
            </a:r>
            <a:r>
              <a:rPr lang="en" sz="1300"/>
              <a:t> constructor. LR scheduling is integrated into the Optax transform and steps automatically. Gradient calculation is functional with </a:t>
            </a:r>
            <a:r>
              <a:rPr lang="en" sz="1300">
                <a:latin typeface="Courier"/>
                <a:ea typeface="Courier"/>
                <a:cs typeface="Courier"/>
                <a:sym typeface="Courier"/>
              </a:rPr>
              <a:t>nnx.value_and_grad</a:t>
            </a:r>
            <a:r>
              <a:rPr lang="en" sz="1300"/>
              <a:t>, returning new grads, so no </a:t>
            </a:r>
            <a:r>
              <a:rPr lang="en" sz="1300">
                <a:latin typeface="Courier"/>
                <a:ea typeface="Courier"/>
                <a:cs typeface="Courier"/>
                <a:sym typeface="Courier"/>
              </a:rPr>
              <a:t>zero_grad()</a:t>
            </a:r>
            <a:r>
              <a:rPr lang="en" sz="1300"/>
              <a:t> is needed. And parameter updates are done with </a:t>
            </a:r>
            <a:r>
              <a:rPr lang="en" sz="1300">
                <a:latin typeface="Courier"/>
                <a:ea typeface="Courier"/>
                <a:cs typeface="Courier"/>
                <a:sym typeface="Courier"/>
              </a:rPr>
              <a:t>optimizer_state.update(grads)</a:t>
            </a:r>
            <a:r>
              <a:rPr lang="en" sz="1300"/>
              <a:t>.</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g336839f6f79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g336839f6f79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review, for distributed training, JAX uses explicit sharding. You define a </a:t>
            </a:r>
            <a:r>
              <a:rPr lang="en" sz="1300">
                <a:latin typeface="Courier"/>
                <a:ea typeface="Courier"/>
                <a:cs typeface="Courier"/>
                <a:sym typeface="Courier"/>
              </a:rPr>
              <a:t>Mesh</a:t>
            </a:r>
            <a:r>
              <a:rPr lang="en" sz="1300"/>
              <a:t> representing your devices, and </a:t>
            </a:r>
            <a:r>
              <a:rPr lang="en" sz="1300">
                <a:latin typeface="Courier"/>
                <a:ea typeface="Courier"/>
                <a:cs typeface="Courier"/>
                <a:sym typeface="Courier"/>
              </a:rPr>
              <a:t>PartitionSpec</a:t>
            </a:r>
            <a:r>
              <a:rPr lang="en" sz="1300"/>
              <a:t> (often aliased as </a:t>
            </a:r>
            <a:r>
              <a:rPr lang="en" sz="1300">
                <a:latin typeface="Courier"/>
                <a:ea typeface="Courier"/>
                <a:cs typeface="Courier"/>
                <a:sym typeface="Courier"/>
              </a:rPr>
              <a:t>P</a:t>
            </a:r>
            <a:r>
              <a:rPr lang="en" sz="1300"/>
              <a:t>) to describe how array dimensions map to mesh axes. A </a:t>
            </a:r>
            <a:r>
              <a:rPr lang="en" sz="1300">
                <a:latin typeface="Courier"/>
                <a:ea typeface="Courier"/>
                <a:cs typeface="Courier"/>
                <a:sym typeface="Courier"/>
              </a:rPr>
              <a:t>NamedSharding</a:t>
            </a:r>
            <a:r>
              <a:rPr lang="en" sz="1300"/>
              <a:t> object combines these. This is more explicit than PyTorch's DDP or FSDP, where much of this is inferred, but JAX's approach offers very fine-grained control over how your model and data are distributed.</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336839f6f79_0_1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336839f6f79_0_1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In Flax NNX, you can directly annotate your </a:t>
            </a:r>
            <a:r>
              <a:rPr lang="en" sz="1300">
                <a:latin typeface="Courier"/>
                <a:ea typeface="Courier"/>
                <a:cs typeface="Courier"/>
                <a:sym typeface="Courier"/>
              </a:rPr>
              <a:t>nnx.Param</a:t>
            </a:r>
            <a:r>
              <a:rPr lang="en" sz="1300"/>
              <a:t> attributes with sharding information. Here, in our </a:t>
            </a:r>
            <a:r>
              <a:rPr lang="en" sz="1300">
                <a:latin typeface="Courier"/>
                <a:ea typeface="Courier"/>
                <a:cs typeface="Courier"/>
                <a:sym typeface="Courier"/>
              </a:rPr>
              <a:t>SimpleMLP</a:t>
            </a:r>
            <a:r>
              <a:rPr lang="en" sz="1300"/>
              <a:t>, we assign a </a:t>
            </a:r>
            <a:r>
              <a:rPr lang="en" sz="1300">
                <a:latin typeface="Courier"/>
                <a:ea typeface="Courier"/>
                <a:cs typeface="Courier"/>
                <a:sym typeface="Courier"/>
              </a:rPr>
              <a:t>NamedSharding</a:t>
            </a:r>
            <a:r>
              <a:rPr lang="en" sz="1300"/>
              <a:t> object (created by our helper </a:t>
            </a:r>
            <a:r>
              <a:rPr lang="en" sz="1300">
                <a:latin typeface="Courier"/>
                <a:ea typeface="Courier"/>
                <a:cs typeface="Courier"/>
                <a:sym typeface="Courier"/>
              </a:rPr>
              <a:t>NS</a:t>
            </a:r>
            <a:r>
              <a:rPr lang="en" sz="1300"/>
              <a:t>) to </a:t>
            </a:r>
            <a:r>
              <a:rPr lang="en" sz="1300">
                <a:latin typeface="Courier"/>
                <a:ea typeface="Courier"/>
                <a:cs typeface="Courier"/>
                <a:sym typeface="Courier"/>
              </a:rPr>
              <a:t>self.dense1.kernel.sharding</a:t>
            </a:r>
            <a:r>
              <a:rPr lang="en" sz="1300"/>
              <a:t> and </a:t>
            </a:r>
            <a:r>
              <a:rPr lang="en" sz="1300">
                <a:latin typeface="Courier"/>
                <a:ea typeface="Courier"/>
                <a:cs typeface="Courier"/>
                <a:sym typeface="Courier"/>
              </a:rPr>
              <a:t>self.dense1.bias.sharding</a:t>
            </a:r>
            <a:r>
              <a:rPr lang="en" sz="1300"/>
              <a:t>. For example, </a:t>
            </a:r>
            <a:r>
              <a:rPr lang="en" sz="1300">
                <a:latin typeface="Courier"/>
                <a:ea typeface="Courier"/>
                <a:cs typeface="Courier"/>
                <a:sym typeface="Courier"/>
              </a:rPr>
              <a:t>NS(None, 'model')</a:t>
            </a:r>
            <a:r>
              <a:rPr lang="en" sz="1300"/>
              <a:t> means the kernel's first dimension is replicated, and the second is sharded along the 'model' axis of our device mesh. This makes the intended sharding clear at definition time.</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336839f6f79_0_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336839f6f79_0_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Generally the optimizer's internal state, like Adam's momentum vectors, should be sharded in exactly the same way as the model itself.  Fortunately, the sharding process for optimizers is exactly like sharding models, with one difference.  You supply </a:t>
            </a:r>
            <a:r>
              <a:rPr lang="en" sz="1300">
                <a:latin typeface="Courier"/>
                <a:ea typeface="Courier"/>
                <a:cs typeface="Courier"/>
                <a:sym typeface="Courier"/>
              </a:rPr>
              <a:t>nnx.optimizer.OptState</a:t>
            </a:r>
            <a:r>
              <a:rPr lang="en" sz="1300"/>
              <a:t> to the </a:t>
            </a:r>
            <a:r>
              <a:rPr lang="en" sz="1300">
                <a:latin typeface="Courier"/>
                <a:ea typeface="Courier"/>
                <a:cs typeface="Courier"/>
                <a:sym typeface="Courier"/>
              </a:rPr>
              <a:t>nnx.state()</a:t>
            </a:r>
            <a:r>
              <a:rPr lang="en" sz="1300"/>
              <a:t> function to specify that you want to filter for the optimizer state.</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336839f6f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336839f6f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As we’ve been discussing in previous talks, Flax NNX provides a way to define models that's quite similar to PyTorch's </a:t>
            </a:r>
            <a:r>
              <a:rPr lang="en" sz="1300">
                <a:latin typeface="Courier"/>
                <a:ea typeface="Courier"/>
                <a:cs typeface="Courier"/>
                <a:sym typeface="Courier"/>
              </a:rPr>
              <a:t>nn.Module</a:t>
            </a:r>
            <a:r>
              <a:rPr lang="en" sz="1300"/>
              <a:t> – it's object-oriented, and feels very Pythonic. For optimization, Optax is the go-to library. The </a:t>
            </a:r>
            <a:r>
              <a:rPr lang="en" sz="1300">
                <a:latin typeface="Courier"/>
                <a:ea typeface="Courier"/>
                <a:cs typeface="Courier"/>
                <a:sym typeface="Courier"/>
              </a:rPr>
              <a:t>flax.nnx.Optimizer</a:t>
            </a:r>
            <a:r>
              <a:rPr lang="en" sz="1300"/>
              <a:t> class is key, as it connects your NNX models with Optax's powerful tools. Our aim is to show you how to get the performance benefits of JAX while using model-building and optimization paradigms that have familiar echoes of PyTorch.</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336839f6f79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336839f6f79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OK, so we've sharded our model. What about the optimizer's state, like Adam's momentum vectors? These must be sharded identically to the parameters they correspond to.  Fortunately, the process is nearly the same as sharding a model. The one key difference is how you grab the state. Instead of </a:t>
            </a:r>
            <a:r>
              <a:rPr lang="en" sz="1300">
                <a:latin typeface="Courier"/>
                <a:ea typeface="Courier"/>
                <a:cs typeface="Courier"/>
                <a:sym typeface="Courier"/>
              </a:rPr>
              <a:t>nnx.state(model)</a:t>
            </a:r>
            <a:r>
              <a:rPr lang="en" sz="1300"/>
              <a:t>, you use </a:t>
            </a:r>
            <a:r>
              <a:rPr lang="en" sz="1300">
                <a:latin typeface="Courier"/>
                <a:ea typeface="Courier"/>
                <a:cs typeface="Courier"/>
                <a:sym typeface="Courier"/>
              </a:rPr>
              <a:t>nnx.state(optimizer, nnx.optimizer.OptState)</a:t>
            </a:r>
            <a:r>
              <a:rPr lang="en" sz="1300"/>
              <a:t>.  This </a:t>
            </a:r>
            <a:r>
              <a:rPr lang="en" sz="1300">
                <a:latin typeface="Courier"/>
                <a:ea typeface="Courier"/>
                <a:cs typeface="Courier"/>
                <a:sym typeface="Courier"/>
              </a:rPr>
              <a:t>OptState</a:t>
            </a:r>
            <a:r>
              <a:rPr lang="en" sz="1300"/>
              <a:t> argument acts as a filter, telling </a:t>
            </a:r>
            <a:r>
              <a:rPr lang="en" sz="1300">
                <a:latin typeface="Courier"/>
                <a:ea typeface="Courier"/>
                <a:cs typeface="Courier"/>
                <a:sym typeface="Courier"/>
              </a:rPr>
              <a:t>nnx.state</a:t>
            </a:r>
            <a:r>
              <a:rPr lang="en" sz="1300"/>
              <a:t> to return only the optimizer's internal state — the moment vectors and step count — and ignore the model parameters. Let's see how this works in practice.</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33d302768b5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33d302768b5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slide shows the first half of a JIT-compiled setup function, focusing on the model sharding. This should be a familiar pattern by now.  We use </a:t>
            </a:r>
            <a:r>
              <a:rPr lang="en" sz="1300">
                <a:latin typeface="Courier"/>
                <a:ea typeface="Courier"/>
                <a:cs typeface="Courier"/>
                <a:sym typeface="Courier"/>
              </a:rPr>
              <a:t>nnx.state</a:t>
            </a:r>
            <a:r>
              <a:rPr lang="en" sz="1300"/>
              <a:t> to get the parameters, </a:t>
            </a:r>
            <a:r>
              <a:rPr lang="en" sz="1300">
                <a:latin typeface="Courier"/>
                <a:ea typeface="Courier"/>
                <a:cs typeface="Courier"/>
                <a:sym typeface="Courier"/>
              </a:rPr>
              <a:t>nnx.spmd.get_partition_spec</a:t>
            </a:r>
            <a:r>
              <a:rPr lang="en" sz="1300"/>
              <a:t> to generate the sharding layout from our annotations, and </a:t>
            </a:r>
            <a:r>
              <a:rPr lang="en" sz="1300">
                <a:latin typeface="Courier"/>
                <a:ea typeface="Courier"/>
                <a:cs typeface="Courier"/>
                <a:sym typeface="Courier"/>
              </a:rPr>
              <a:t>jax.lax.with_sharding_constraint</a:t>
            </a:r>
            <a:r>
              <a:rPr lang="en" sz="1300"/>
              <a:t> to apply it. Finally, </a:t>
            </a:r>
            <a:r>
              <a:rPr lang="en" sz="1300">
                <a:latin typeface="Courier"/>
                <a:ea typeface="Courier"/>
                <a:cs typeface="Courier"/>
                <a:sym typeface="Courier"/>
              </a:rPr>
              <a:t>nnx.update</a:t>
            </a:r>
            <a:r>
              <a:rPr lang="en" sz="1300"/>
              <a:t> commits these changes back to our model object.  Now, let's see how this same pattern is applied to the optimizer.</a:t>
            </a:r>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33d302768b5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33d302768b5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the second half of the function, handling the optimizer. As you can see, the code block is almost identical.  The only change is on the first line, where we use </a:t>
            </a:r>
            <a:r>
              <a:rPr lang="en" sz="1300">
                <a:latin typeface="Courier"/>
                <a:ea typeface="Courier"/>
                <a:cs typeface="Courier"/>
                <a:sym typeface="Courier"/>
              </a:rPr>
              <a:t>nnx.optimizer.OptState</a:t>
            </a:r>
            <a:r>
              <a:rPr lang="en" sz="1300"/>
              <a:t> to filter for the optimizer's state. After that, we follow the exact same pattern of getting sharding specs and updating the optimizer object.  The entire function is called within a with </a:t>
            </a:r>
            <a:r>
              <a:rPr lang="en" sz="1300">
                <a:latin typeface="Courier"/>
                <a:ea typeface="Courier"/>
                <a:cs typeface="Courier"/>
                <a:sym typeface="Courier"/>
              </a:rPr>
              <a:t>Mesh</a:t>
            </a:r>
            <a:r>
              <a:rPr lang="en" sz="1300"/>
              <a:t> context, which makes the device grid available. The main takeaway is that you shard your optimizer just like your model — just remember to use the </a:t>
            </a:r>
            <a:r>
              <a:rPr lang="en" sz="1300">
                <a:latin typeface="Courier"/>
                <a:ea typeface="Courier"/>
                <a:cs typeface="Courier"/>
                <a:sym typeface="Courier"/>
              </a:rPr>
              <a:t>OptState</a:t>
            </a:r>
            <a:r>
              <a:rPr lang="en" sz="1300"/>
              <a:t> filter to grab the correct state.</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336839f6f79_0_1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336839f6f79_0_1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conclusion, Optax paired with Flax NNX offers a robust and adaptable optimization experience in JAX. For those coming from PyTorch, NNX provides a familiar object-oriented way to define models. Key best practices include defining your Optax transformations clearly, especially if they are complex. Always use </a:t>
            </a:r>
            <a:r>
              <a:rPr lang="en" sz="1300">
                <a:latin typeface="Courier"/>
                <a:ea typeface="Courier"/>
                <a:cs typeface="Courier"/>
                <a:sym typeface="Courier"/>
              </a:rPr>
              <a:t>@nnx.jit</a:t>
            </a:r>
            <a:r>
              <a:rPr lang="en" sz="1300"/>
              <a:t> on your training functions. For per-parameter rules, </a:t>
            </a:r>
            <a:r>
              <a:rPr lang="en" sz="1300">
                <a:latin typeface="Courier"/>
                <a:ea typeface="Courier"/>
                <a:cs typeface="Courier"/>
                <a:sym typeface="Courier"/>
              </a:rPr>
              <a:t>optax.partition</a:t>
            </a:r>
            <a:r>
              <a:rPr lang="en" sz="1300"/>
              <a:t> is your friend. And while distributed training with JAX's explicit sharding has a learning curve, it gives you precise control over parallelism.</a:t>
            </a:r>
            <a:endParaRPr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continue learning about Optax, we recommend exploring the official documentation. The Optax documentation includes an examples section for practical insights. The example repositories for JAX and Flax on GitHub contain code illustrating how these libraries are used.</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Thank you!</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36839f6f79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36839f6f79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Optax's design emphasizes composability. Instead of large, monolithic optimizers with many flags, Optax offers smaller, focused gradient transformations. You can chain these transformations together to build exactly the optimizer you need. This is a bit different from PyTorch, where optimizers are more self-contained. With Optax, you have more flexibility to assemble custom optimization logic from these fundamental pieces.</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336839f6f79_0_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336839f6f79_0_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Flax NNX, you define your models by subclassing </a:t>
            </a:r>
            <a:r>
              <a:rPr lang="en" sz="1300">
                <a:latin typeface="Courier"/>
                <a:ea typeface="Courier"/>
                <a:cs typeface="Courier"/>
                <a:sym typeface="Courier"/>
              </a:rPr>
              <a:t>flax.nnx.Module</a:t>
            </a:r>
            <a:r>
              <a:rPr lang="en" sz="1300"/>
              <a:t>, much like you would with </a:t>
            </a:r>
            <a:r>
              <a:rPr lang="en" sz="1300">
                <a:latin typeface="Courier"/>
                <a:ea typeface="Courier"/>
                <a:cs typeface="Courier"/>
                <a:sym typeface="Courier"/>
              </a:rPr>
              <a:t>torch.nn.Module</a:t>
            </a:r>
            <a:r>
              <a:rPr lang="en" sz="1300"/>
              <a:t>. Parameters, which are </a:t>
            </a:r>
            <a:r>
              <a:rPr lang="en" sz="1300">
                <a:latin typeface="Courier"/>
                <a:ea typeface="Courier"/>
                <a:cs typeface="Courier"/>
                <a:sym typeface="Courier"/>
              </a:rPr>
              <a:t>flax.nnx.Param</a:t>
            </a:r>
            <a:r>
              <a:rPr lang="en" sz="1300"/>
              <a:t> objects, are attributes of your module and are initialized when the module is instantiated, provided you give it random number generator seeds. NNX models manage their state using standard Python object references, making them feel quite intuitive.</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336839f6f79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336839f6f79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example of an MLP defined using Flax NNX. We subclass nnx.Module. Inside </a:t>
            </a:r>
            <a:r>
              <a:rPr lang="en" sz="1300">
                <a:latin typeface="Courier"/>
                <a:ea typeface="Courier"/>
                <a:cs typeface="Courier"/>
                <a:sym typeface="Courier"/>
              </a:rPr>
              <a:t>__init__</a:t>
            </a:r>
            <a:r>
              <a:rPr lang="en" sz="1300"/>
              <a:t>, we define our layers, like </a:t>
            </a:r>
            <a:r>
              <a:rPr lang="en" sz="1300">
                <a:latin typeface="Courier"/>
                <a:ea typeface="Courier"/>
                <a:cs typeface="Courier"/>
                <a:sym typeface="Courier"/>
              </a:rPr>
              <a:t>nnx.Linear.</a:t>
            </a:r>
            <a:r>
              <a:rPr lang="en" sz="1300"/>
              <a:t> Notice the </a:t>
            </a:r>
            <a:r>
              <a:rPr lang="en" sz="1300">
                <a:latin typeface="Courier"/>
                <a:ea typeface="Courier"/>
                <a:cs typeface="Courier"/>
                <a:sym typeface="Courier"/>
              </a:rPr>
              <a:t>rngs</a:t>
            </a:r>
            <a:r>
              <a:rPr lang="en" sz="1300"/>
              <a:t> argument – this is used to provide random keys for initializing the parameters of these layers. The </a:t>
            </a:r>
            <a:r>
              <a:rPr lang="en" sz="1300">
                <a:latin typeface="Courier"/>
                <a:ea typeface="Courier"/>
                <a:cs typeface="Courier"/>
                <a:sym typeface="Courier"/>
              </a:rPr>
              <a:t>__call__</a:t>
            </a:r>
            <a:r>
              <a:rPr lang="en" sz="1300"/>
              <a:t> method defines the forward pass, just as you'd expect.</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336839f6f79_0_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336839f6f79_0_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First, we instantiate our SimpleMLP, providing the necessary </a:t>
            </a:r>
            <a:r>
              <a:rPr lang="en" sz="1300">
                <a:latin typeface="Courier"/>
                <a:ea typeface="Courier"/>
                <a:cs typeface="Courier"/>
                <a:sym typeface="Courier"/>
              </a:rPr>
              <a:t>rngs</a:t>
            </a:r>
            <a:r>
              <a:rPr lang="en" sz="1300"/>
              <a:t>. Then, for the optimizer, we first define an Optax gradient transformation – here, </a:t>
            </a:r>
            <a:r>
              <a:rPr lang="en" sz="1300">
                <a:latin typeface="Courier"/>
                <a:ea typeface="Courier"/>
                <a:cs typeface="Courier"/>
                <a:sym typeface="Courier"/>
              </a:rPr>
              <a:t>optax.adam</a:t>
            </a:r>
            <a:r>
              <a:rPr lang="en" sz="1300"/>
              <a:t> with a learning rate. This </a:t>
            </a:r>
            <a:r>
              <a:rPr lang="en" sz="1300">
                <a:latin typeface="Courier"/>
                <a:ea typeface="Courier"/>
                <a:cs typeface="Courier"/>
                <a:sym typeface="Courier"/>
              </a:rPr>
              <a:t>optax_</a:t>
            </a:r>
            <a:r>
              <a:rPr lang="en" sz="1300">
                <a:latin typeface="Courier"/>
                <a:ea typeface="Courier"/>
                <a:cs typeface="Courier"/>
                <a:sym typeface="Courier"/>
              </a:rPr>
              <a:t>opt</a:t>
            </a:r>
            <a:r>
              <a:rPr lang="en" sz="1300"/>
              <a:t> is then passed to the </a:t>
            </a:r>
            <a:r>
              <a:rPr lang="en" sz="1300">
                <a:latin typeface="Courier"/>
                <a:ea typeface="Courier"/>
                <a:cs typeface="Courier"/>
                <a:sym typeface="Courier"/>
              </a:rPr>
              <a:t>flax.nnx.Optimizer</a:t>
            </a:r>
            <a:r>
              <a:rPr lang="en" sz="1300"/>
              <a:t> along with our model instance. This </a:t>
            </a:r>
            <a:r>
              <a:rPr lang="en" sz="1300">
                <a:latin typeface="Courier"/>
                <a:ea typeface="Courier"/>
                <a:cs typeface="Courier"/>
                <a:sym typeface="Courier"/>
              </a:rPr>
              <a:t>optimizer_state</a:t>
            </a:r>
            <a:r>
              <a:rPr lang="en" sz="1300"/>
              <a:t> object will manage both the model's parameters and the Optax optimizer's internal state. In PyTorch, you'd pass </a:t>
            </a:r>
            <a:r>
              <a:rPr lang="en" sz="1300">
                <a:latin typeface="Courier"/>
                <a:ea typeface="Courier"/>
                <a:cs typeface="Courier"/>
                <a:sym typeface="Courier"/>
              </a:rPr>
              <a:t>model.parameters()</a:t>
            </a:r>
            <a:r>
              <a:rPr lang="en" sz="1300"/>
              <a:t> to the optimizer constructor; here, you pass the whole NNX model object.</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336839f6f79_0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336839f6f79_0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loss function is straightforward – it takes your model, a batch of data, and computes the loss. To get gradients, Flax NNX provides </a:t>
            </a:r>
            <a:r>
              <a:rPr lang="en" sz="1300">
                <a:latin typeface="Courier"/>
                <a:ea typeface="Courier"/>
                <a:cs typeface="Courier"/>
                <a:sym typeface="Courier"/>
              </a:rPr>
              <a:t>nnx.value_and_grad</a:t>
            </a:r>
            <a:r>
              <a:rPr lang="en" sz="1300"/>
              <a:t>. This function takes your loss function and returns a new function that, when called with the model and data, gives you both the loss value and the gradients. This is different from PyTorch's </a:t>
            </a:r>
            <a:r>
              <a:rPr lang="en" sz="1300">
                <a:latin typeface="Courier"/>
                <a:ea typeface="Courier"/>
                <a:cs typeface="Courier"/>
                <a:sym typeface="Courier"/>
              </a:rPr>
              <a:t>loss.backward()</a:t>
            </a:r>
            <a:r>
              <a:rPr lang="en" sz="1300"/>
              <a:t>, which modifies parameters in-place. Because </a:t>
            </a:r>
            <a:r>
              <a:rPr lang="en" sz="1300">
                <a:latin typeface="Courier"/>
                <a:ea typeface="Courier"/>
                <a:cs typeface="Courier"/>
                <a:sym typeface="Courier"/>
              </a:rPr>
              <a:t>nnx.value_and_grad</a:t>
            </a:r>
            <a:r>
              <a:rPr lang="en" sz="1300"/>
              <a:t> returns new gradient values each time, there's no need for an equivalent of </a:t>
            </a:r>
            <a:r>
              <a:rPr lang="en" sz="1300">
                <a:latin typeface="Courier"/>
                <a:ea typeface="Courier"/>
                <a:cs typeface="Courier"/>
                <a:sym typeface="Courier"/>
              </a:rPr>
              <a:t>optimizer.zero_grad().</a:t>
            </a:r>
            <a:endParaRPr sz="1300">
              <a:latin typeface="Courier"/>
              <a:ea typeface="Courier"/>
              <a:cs typeface="Courier"/>
              <a:sym typeface="Courie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336839f6f79_0_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336839f6f79_0_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an example </a:t>
            </a:r>
            <a:r>
              <a:rPr lang="en" sz="1300">
                <a:latin typeface="Courier"/>
                <a:ea typeface="Courier"/>
                <a:cs typeface="Courier"/>
                <a:sym typeface="Courier"/>
              </a:rPr>
              <a:t>mse_loss</a:t>
            </a:r>
            <a:r>
              <a:rPr lang="en" sz="1300"/>
              <a:t> function. It performs a forward pass and calculates the mean squared error. When using </a:t>
            </a:r>
            <a:r>
              <a:rPr lang="en" sz="1300">
                <a:latin typeface="Courier"/>
                <a:ea typeface="Courier"/>
                <a:cs typeface="Courier"/>
                <a:sym typeface="Courier"/>
              </a:rPr>
              <a:t>nnx.value_and_grad</a:t>
            </a:r>
            <a:r>
              <a:rPr lang="en" sz="1300"/>
              <a:t>, you'll typically define a small closure, like </a:t>
            </a:r>
            <a:r>
              <a:rPr lang="en" sz="1300">
                <a:latin typeface="Courier"/>
                <a:ea typeface="Courier"/>
                <a:cs typeface="Courier"/>
                <a:sym typeface="Courier"/>
              </a:rPr>
              <a:t>loss_fn_for_grad</a:t>
            </a:r>
            <a:r>
              <a:rPr lang="en" sz="1300"/>
              <a:t> shown commented, which captures the current data batch. Then you call </a:t>
            </a:r>
            <a:r>
              <a:rPr lang="en" sz="1300">
                <a:latin typeface="Courier"/>
                <a:ea typeface="Courier"/>
                <a:cs typeface="Courier"/>
                <a:sym typeface="Courier"/>
              </a:rPr>
              <a:t>nnx.value_and_grad</a:t>
            </a:r>
            <a:r>
              <a:rPr lang="en" sz="1300"/>
              <a:t> on this closure, passing in the model whose parameters you want gradients for – in this case, </a:t>
            </a:r>
            <a:r>
              <a:rPr lang="en" sz="1300">
                <a:latin typeface="Courier"/>
                <a:ea typeface="Courier"/>
                <a:cs typeface="Courier"/>
                <a:sym typeface="Courier"/>
              </a:rPr>
              <a:t>optimizer_state.model</a:t>
            </a:r>
            <a:r>
              <a:rPr lang="en" sz="1300"/>
              <a:t>.</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     INSTRUCTIONS FOR THE PRESENTER</a:t>
            </a:r>
            <a:r>
              <a:rPr b="0" i="0" lang="en" sz="1400" u="none" cap="none" strike="noStrike">
                <a:solidFill>
                  <a:srgbClr val="FFFFFF"/>
                </a:solidFill>
                <a:latin typeface="Google Sans Medium"/>
                <a:ea typeface="Google Sans Medium"/>
                <a:cs typeface="Google Sans Medium"/>
                <a:sym typeface="Google Sans Medium"/>
              </a:rPr>
              <a:t>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941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2.xml"/><Relationship Id="rId3"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4.xml"/><Relationship Id="rId3" Type="http://schemas.openxmlformats.org/officeDocument/2006/relationships/hyperlink" Target="https://optax.readthedocs.io/en/latest/index.html" TargetMode="External"/><Relationship Id="rId4" Type="http://schemas.openxmlformats.org/officeDocument/2006/relationships/hyperlink" Target="https://optax.readthedocs.io/en/latest/index.html" TargetMode="External"/><Relationship Id="rId9" Type="http://schemas.openxmlformats.org/officeDocument/2006/relationships/hyperlink" Target="https://optax.readthedocs.io/en/latest/examples.html" TargetMode="External"/><Relationship Id="rId5" Type="http://schemas.openxmlformats.org/officeDocument/2006/relationships/hyperlink" Target="https://jax.readthedocs.io/en/latest/" TargetMode="External"/><Relationship Id="rId6" Type="http://schemas.openxmlformats.org/officeDocument/2006/relationships/hyperlink" Target="https://jax.readthedocs.io/en/latest/" TargetMode="External"/><Relationship Id="rId7" Type="http://schemas.openxmlformats.org/officeDocument/2006/relationships/hyperlink" Target="https://flax.readthedocs.io/en/latest/" TargetMode="External"/><Relationship Id="rId8" Type="http://schemas.openxmlformats.org/officeDocument/2006/relationships/hyperlink" Target="https://flax.readthedocs.io/en/latest/" TargetMode="External"/><Relationship Id="rId11" Type="http://schemas.openxmlformats.org/officeDocument/2006/relationships/hyperlink" Target="https://github.com/google/jax/tree/main/examples" TargetMode="External"/><Relationship Id="rId10" Type="http://schemas.openxmlformats.org/officeDocument/2006/relationships/hyperlink" Target="https://optax.readthedocs.io/en/latest/examples.html" TargetMode="External"/><Relationship Id="rId13" Type="http://schemas.openxmlformats.org/officeDocument/2006/relationships/hyperlink" Target="https://github.com/google/flax/tree/main/examples" TargetMode="External"/><Relationship Id="rId12" Type="http://schemas.openxmlformats.org/officeDocument/2006/relationships/hyperlink" Target="https://github.com/google/jax/tree/main/examples" TargetMode="External"/><Relationship Id="rId15" Type="http://schemas.openxmlformats.org/officeDocument/2006/relationships/image" Target="../media/image13.png"/><Relationship Id="rId14" Type="http://schemas.openxmlformats.org/officeDocument/2006/relationships/hyperlink" Target="https://github.com/google/flax/tree/main/examples" TargetMode="External"/><Relationship Id="rId16"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5.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97"/>
          <p:cNvSpPr txBox="1"/>
          <p:nvPr>
            <p:ph idx="1" type="body"/>
          </p:nvPr>
        </p:nvSpPr>
        <p:spPr>
          <a:xfrm>
            <a:off x="344500" y="734175"/>
            <a:ext cx="8331600" cy="4289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Parameter Update</a:t>
            </a:r>
            <a:r>
              <a:rPr lang="en" sz="1800"/>
              <a:t>: The optimizer_state.update(grads) method applies the computed gradients to the model's parameters (in-place within optimizer_state) and updates the Optax optimizer's internal state.</a:t>
            </a:r>
            <a:endParaRPr sz="1800"/>
          </a:p>
          <a:p>
            <a:pPr indent="-342900" lvl="0" marL="457200" rtl="0" algn="l">
              <a:lnSpc>
                <a:spcPct val="115000"/>
              </a:lnSpc>
              <a:spcBef>
                <a:spcPts val="1000"/>
              </a:spcBef>
              <a:spcAft>
                <a:spcPts val="0"/>
              </a:spcAft>
              <a:buSzPts val="1800"/>
              <a:buChar char="●"/>
            </a:pPr>
            <a:r>
              <a:rPr b="1" lang="en" sz="1800"/>
              <a:t>Training Step Function</a:t>
            </a:r>
            <a:r>
              <a:rPr lang="en" sz="1800"/>
              <a:t>: Encapsulate loss calculation, gradient computation, and parameter update within a single function.</a:t>
            </a:r>
            <a:endParaRPr sz="1800"/>
          </a:p>
          <a:p>
            <a:pPr indent="-342900" lvl="0" marL="457200" rtl="0" algn="l">
              <a:lnSpc>
                <a:spcPct val="115000"/>
              </a:lnSpc>
              <a:spcBef>
                <a:spcPts val="1000"/>
              </a:spcBef>
              <a:spcAft>
                <a:spcPts val="0"/>
              </a:spcAft>
              <a:buSzPts val="1800"/>
              <a:buChar char="●"/>
            </a:pPr>
            <a:r>
              <a:rPr lang="en" sz="1800">
                <a:latin typeface="Roboto Mono SemiBold"/>
                <a:ea typeface="Roboto Mono SemiBold"/>
                <a:cs typeface="Roboto Mono SemiBold"/>
                <a:sym typeface="Roboto Mono SemiBold"/>
              </a:rPr>
              <a:t>@nnx.jit</a:t>
            </a:r>
            <a:r>
              <a:rPr lang="en" sz="1800"/>
              <a:t>: Decorate the training step function with </a:t>
            </a:r>
            <a:r>
              <a:rPr lang="en" sz="1800">
                <a:latin typeface="Roboto Mono Medium"/>
                <a:ea typeface="Roboto Mono Medium"/>
                <a:cs typeface="Roboto Mono Medium"/>
                <a:sym typeface="Roboto Mono Medium"/>
              </a:rPr>
              <a:t>@nnx.jit</a:t>
            </a:r>
            <a:r>
              <a:rPr lang="en" sz="1800"/>
              <a:t> for JAX's Just-In-Time compilation. This is crucial for performance and correctly handles state updates in NNX objects.</a:t>
            </a:r>
            <a:endParaRPr sz="1800"/>
          </a:p>
          <a:p>
            <a:pPr indent="-342900" lvl="0" marL="457200" rtl="0" algn="l">
              <a:lnSpc>
                <a:spcPct val="115000"/>
              </a:lnSpc>
              <a:spcBef>
                <a:spcPts val="1000"/>
              </a:spcBef>
              <a:spcAft>
                <a:spcPts val="0"/>
              </a:spcAft>
              <a:buSzPts val="1800"/>
              <a:buChar char="●"/>
            </a:pPr>
            <a:r>
              <a:rPr b="1" lang="en" sz="1800"/>
              <a:t>PyTorch Parallel (Updates)</a:t>
            </a:r>
            <a:r>
              <a:rPr lang="en" sz="1800"/>
              <a:t>:</a:t>
            </a:r>
            <a:endParaRPr sz="1800"/>
          </a:p>
          <a:p>
            <a:pPr indent="-342900" lvl="1" marL="914400" rtl="0" algn="l">
              <a:lnSpc>
                <a:spcPct val="115000"/>
              </a:lnSpc>
              <a:spcBef>
                <a:spcPts val="1000"/>
              </a:spcBef>
              <a:spcAft>
                <a:spcPts val="0"/>
              </a:spcAft>
              <a:buSzPts val="1800"/>
              <a:buChar char="○"/>
            </a:pPr>
            <a:r>
              <a:rPr lang="en" sz="1800"/>
              <a:t>NNX/Optax: </a:t>
            </a:r>
            <a:r>
              <a:rPr lang="en" sz="1800">
                <a:latin typeface="Roboto Mono Medium"/>
                <a:ea typeface="Roboto Mono Medium"/>
                <a:cs typeface="Roboto Mono Medium"/>
                <a:sym typeface="Roboto Mono Medium"/>
              </a:rPr>
              <a:t>optimizer_state.update(grads)</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1000"/>
              </a:spcAft>
              <a:buSzPts val="1800"/>
              <a:buChar char="○"/>
            </a:pPr>
            <a:r>
              <a:rPr lang="en" sz="1800"/>
              <a:t>PyTorch: </a:t>
            </a:r>
            <a:r>
              <a:rPr lang="en" sz="1800">
                <a:latin typeface="Roboto Mono Medium"/>
                <a:ea typeface="Roboto Mono Medium"/>
                <a:cs typeface="Roboto Mono Medium"/>
                <a:sym typeface="Roboto Mono Medium"/>
              </a:rPr>
              <a:t>optimizer.step()</a:t>
            </a:r>
            <a:endParaRPr sz="1800">
              <a:latin typeface="Roboto Mono Medium"/>
              <a:ea typeface="Roboto Mono Medium"/>
              <a:cs typeface="Roboto Mono Medium"/>
              <a:sym typeface="Roboto Mono Medium"/>
            </a:endParaRPr>
          </a:p>
        </p:txBody>
      </p:sp>
      <p:sp>
        <p:nvSpPr>
          <p:cNvPr id="955" name="Google Shape;955;p97"/>
          <p:cNvSpPr txBox="1"/>
          <p:nvPr>
            <p:ph type="title"/>
          </p:nvPr>
        </p:nvSpPr>
        <p:spPr>
          <a:xfrm>
            <a:off x="344500" y="264375"/>
            <a:ext cx="8268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Optimizer Usage - Parameter Updates &amp; Training Step</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9" name="Shape 959"/>
        <p:cNvGrpSpPr/>
        <p:nvPr/>
      </p:nvGrpSpPr>
      <p:grpSpPr>
        <a:xfrm>
          <a:off x="0" y="0"/>
          <a:ext cx="0" cy="0"/>
          <a:chOff x="0" y="0"/>
          <a:chExt cx="0" cy="0"/>
        </a:xfrm>
      </p:grpSpPr>
      <p:sp>
        <p:nvSpPr>
          <p:cNvPr id="960" name="Google Shape;960;p98"/>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train_step</a:t>
            </a:r>
            <a:r>
              <a:rPr lang="en" sz="1200">
                <a:solidFill>
                  <a:srgbClr val="ECEFF1"/>
                </a:solidFill>
                <a:latin typeface="Roboto Mono"/>
                <a:ea typeface="Roboto Mono"/>
                <a:cs typeface="Roboto Mono"/>
                <a:sym typeface="Roboto Mono"/>
              </a:rPr>
              <a:t>(current_optimizer_state: nnx.Optimizer,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x_batch: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y_batch: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Define loss_fn to capture x_batch, y_batch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CE93D8"/>
                </a:solidFill>
                <a:latin typeface="Roboto Mono"/>
                <a:ea typeface="Roboto Mono"/>
                <a:cs typeface="Roboto Mono"/>
                <a:sym typeface="Roboto Mono"/>
              </a:rPr>
              <a:t> loss_fn_for_grad</a:t>
            </a:r>
            <a:r>
              <a:rPr lang="en" sz="1200">
                <a:solidFill>
                  <a:srgbClr val="ECEFF1"/>
                </a:solidFill>
                <a:latin typeface="Roboto Mono"/>
                <a:ea typeface="Roboto Mono"/>
                <a:cs typeface="Roboto Mono"/>
                <a:sym typeface="Roboto Mono"/>
              </a:rPr>
              <a:t>(model_to_train: SimpleMLP):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mse_loss(model_to_train, x_batch, y_batch)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loss_value, grads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nnx.value_and_grad(loss_fn_for_grad)(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current_optimizer_state.model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 (update on next slide)</a:t>
            </a:r>
            <a:endParaRPr sz="1200">
              <a:solidFill>
                <a:srgbClr val="F06292"/>
              </a:solidFill>
              <a:latin typeface="Roboto Mono"/>
              <a:ea typeface="Roboto Mono"/>
              <a:cs typeface="Roboto Mono"/>
              <a:sym typeface="Roboto Mono"/>
            </a:endParaRPr>
          </a:p>
        </p:txBody>
      </p:sp>
      <p:sp>
        <p:nvSpPr>
          <p:cNvPr id="961" name="Google Shape;961;p9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Training Step Code (Part 1)</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5" name="Shape 965"/>
        <p:cNvGrpSpPr/>
        <p:nvPr/>
      </p:nvGrpSpPr>
      <p:grpSpPr>
        <a:xfrm>
          <a:off x="0" y="0"/>
          <a:ext cx="0" cy="0"/>
          <a:chOff x="0" y="0"/>
          <a:chExt cx="0" cy="0"/>
        </a:xfrm>
      </p:grpSpPr>
      <p:sp>
        <p:nvSpPr>
          <p:cNvPr id="966" name="Google Shape;966;p99"/>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 (continued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current_optimizer_state.update(grads) </a:t>
            </a:r>
            <a:r>
              <a:rPr lang="en" sz="1200">
                <a:solidFill>
                  <a:srgbClr val="F06292"/>
                </a:solidFill>
                <a:latin typeface="Roboto Mono"/>
                <a:ea typeface="Roboto Mono"/>
                <a:cs typeface="Roboto Mono"/>
                <a:sym typeface="Roboto Mono"/>
              </a:rPr>
              <a:t># Updates model params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current_optimizer_state is returned because its internal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state (step, Optax state) and model parameters are modified.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current_optimizer_state, loss_value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Dummy data for example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key_data, key_loop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jax.random.split(jax.random.key(</a:t>
            </a:r>
            <a:r>
              <a:rPr lang="en" sz="1200">
                <a:solidFill>
                  <a:srgbClr val="FBC02D"/>
                </a:solidFill>
                <a:latin typeface="Roboto Mono"/>
                <a:ea typeface="Roboto Mono"/>
                <a:cs typeface="Roboto Mono"/>
                <a:sym typeface="Roboto Mono"/>
              </a:rPr>
              <a:t>1</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x_dummy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jax.random.normal(key_data, (</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y_dummy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jax.random.normal(key_data, (</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967" name="Google Shape;967;p9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Training Step Code (Part 2)</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1" name="Shape 971"/>
        <p:cNvGrpSpPr/>
        <p:nvPr/>
      </p:nvGrpSpPr>
      <p:grpSpPr>
        <a:xfrm>
          <a:off x="0" y="0"/>
          <a:ext cx="0" cy="0"/>
          <a:chOff x="0" y="0"/>
          <a:chExt cx="0" cy="0"/>
        </a:xfrm>
      </p:grpSpPr>
      <p:sp>
        <p:nvSpPr>
          <p:cNvPr id="972" name="Google Shape;972;p100"/>
          <p:cNvSpPr txBox="1"/>
          <p:nvPr/>
        </p:nvSpPr>
        <p:spPr>
          <a:xfrm>
            <a:off x="375525" y="1237925"/>
            <a:ext cx="8352600" cy="230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optimizer_state was initialized earlier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"Starting basic training loop..."</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optimizer_state,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train_step(optimizer_state,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x_dummy, y_dummy)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optimizer_state.step.value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Loss: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loss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"Basic training loop finished."</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973" name="Google Shape;973;p10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Training Loop Code</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sp>
        <p:nvSpPr>
          <p:cNvPr id="978" name="Google Shape;978;p101"/>
          <p:cNvSpPr txBox="1"/>
          <p:nvPr>
            <p:ph idx="1" type="body"/>
          </p:nvPr>
        </p:nvSpPr>
        <p:spPr>
          <a:xfrm>
            <a:off x="344500" y="734175"/>
            <a:ext cx="8373900" cy="42252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Core Idea</a:t>
            </a:r>
            <a:r>
              <a:rPr lang="en" sz="1700"/>
              <a:t>: Optax transformations are functions that take gradients (and potentially optimizer state/parameters) and produce modified gradients.</a:t>
            </a:r>
            <a:endParaRPr sz="1700"/>
          </a:p>
          <a:p>
            <a:pPr indent="-336550" lvl="0" marL="457200" rtl="0" algn="l">
              <a:lnSpc>
                <a:spcPct val="115000"/>
              </a:lnSpc>
              <a:spcBef>
                <a:spcPts val="1000"/>
              </a:spcBef>
              <a:spcAft>
                <a:spcPts val="0"/>
              </a:spcAft>
              <a:buSzPts val="1700"/>
              <a:buChar char="●"/>
            </a:pPr>
            <a:r>
              <a:rPr lang="en" sz="1700">
                <a:latin typeface="Roboto Mono SemiBold"/>
                <a:ea typeface="Roboto Mono SemiBold"/>
                <a:cs typeface="Roboto Mono SemiBold"/>
                <a:sym typeface="Roboto Mono SemiBold"/>
              </a:rPr>
              <a:t>optax.chain</a:t>
            </a:r>
            <a:r>
              <a:rPr lang="en" sz="1700"/>
              <a:t>: The primary tool to combine multiple transformations sequentially, creating sophisticated optimization pipelines.</a:t>
            </a:r>
            <a:endParaRPr sz="1700"/>
          </a:p>
          <a:p>
            <a:pPr indent="-336550" lvl="0" marL="457200" rtl="0" algn="l">
              <a:lnSpc>
                <a:spcPct val="115000"/>
              </a:lnSpc>
              <a:spcBef>
                <a:spcPts val="1000"/>
              </a:spcBef>
              <a:spcAft>
                <a:spcPts val="0"/>
              </a:spcAft>
              <a:buSzPts val="1700"/>
              <a:buChar char="●"/>
            </a:pPr>
            <a:r>
              <a:rPr lang="en" sz="1700"/>
              <a:t>Common Transformations:</a:t>
            </a:r>
            <a:endParaRPr sz="1700"/>
          </a:p>
          <a:p>
            <a:pPr indent="-336550" lvl="1" marL="9144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optax.clip_by_global_norm</a:t>
            </a:r>
            <a:r>
              <a:rPr lang="en" sz="1700"/>
              <a:t>: Gradient clipping.</a:t>
            </a:r>
            <a:endParaRPr sz="1700"/>
          </a:p>
          <a:p>
            <a:pPr indent="-336550" lvl="1" marL="9144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optax.scale_by_adam</a:t>
            </a:r>
            <a:r>
              <a:rPr lang="en" sz="1700"/>
              <a:t>: Adam's adaptive scaling.</a:t>
            </a:r>
            <a:endParaRPr sz="1700"/>
          </a:p>
          <a:p>
            <a:pPr indent="-336550" lvl="1" marL="9144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optax.add_decayed_weights</a:t>
            </a:r>
            <a:r>
              <a:rPr lang="en" sz="1700"/>
              <a:t>: Weight decay.</a:t>
            </a:r>
            <a:endParaRPr sz="1700"/>
          </a:p>
          <a:p>
            <a:pPr indent="-336550" lvl="0" marL="457200" rtl="0" algn="l">
              <a:lnSpc>
                <a:spcPct val="115000"/>
              </a:lnSpc>
              <a:spcBef>
                <a:spcPts val="1000"/>
              </a:spcBef>
              <a:spcAft>
                <a:spcPts val="1000"/>
              </a:spcAft>
              <a:buSzPts val="1700"/>
              <a:buChar char="●"/>
            </a:pPr>
            <a:r>
              <a:rPr b="1" lang="en" sz="1700"/>
              <a:t>PyTorch Parallel</a:t>
            </a:r>
            <a:r>
              <a:rPr lang="en" sz="1700"/>
              <a:t>: Optax's chain allows more explicit and composable optimizer construction than relying on built-in features of a single PyTorch optimizer. You're essentially building your optimizer's behavior step-by-step.</a:t>
            </a:r>
            <a:endParaRPr sz="1700"/>
          </a:p>
        </p:txBody>
      </p:sp>
      <p:sp>
        <p:nvSpPr>
          <p:cNvPr id="979" name="Google Shape;979;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Gradient Transformations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83" name="Shape 983"/>
        <p:cNvGrpSpPr/>
        <p:nvPr/>
      </p:nvGrpSpPr>
      <p:grpSpPr>
        <a:xfrm>
          <a:off x="0" y="0"/>
          <a:ext cx="0" cy="0"/>
          <a:chOff x="0" y="0"/>
          <a:chExt cx="0" cy="0"/>
        </a:xfrm>
      </p:grpSpPr>
      <p:sp>
        <p:nvSpPr>
          <p:cNvPr id="984" name="Google Shape;984;p102"/>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learning_rate_chained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max_grad_norm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momentum_decay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0.9</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1: Adding gradient clipping to Adam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a:t>
            </a:r>
            <a:r>
              <a:rPr lang="en" sz="1200">
                <a:solidFill>
                  <a:srgbClr val="ECEFF1"/>
                </a:solidFill>
                <a:latin typeface="Roboto Mono"/>
                <a:ea typeface="Roboto Mono"/>
                <a:cs typeface="Roboto Mono"/>
                <a:sym typeface="Roboto Mono"/>
              </a:rPr>
              <a:t>_adam_with_clipping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optax.chain(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optax.clip_by_global_norm(max_grad_norm),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learning_rate_chained)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model is an existing NNX model instance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optimizer_state_adam_clipped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opt</a:t>
            </a:r>
            <a:r>
              <a:rPr lang="en" sz="1200">
                <a:solidFill>
                  <a:srgbClr val="ECEFF1"/>
                </a:solidFill>
                <a:latin typeface="Roboto Mono"/>
                <a:ea typeface="Roboto Mono"/>
                <a:cs typeface="Roboto Mono"/>
                <a:sym typeface="Roboto Mono"/>
              </a:rPr>
              <a:t>_adam_with_clipping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solidFill>
                <a:srgbClr val="F06292"/>
              </a:solidFill>
              <a:latin typeface="Roboto Mono"/>
              <a:ea typeface="Roboto Mono"/>
              <a:cs typeface="Roboto Mono"/>
              <a:sym typeface="Roboto Mono"/>
            </a:endParaRPr>
          </a:p>
        </p:txBody>
      </p:sp>
      <p:sp>
        <p:nvSpPr>
          <p:cNvPr id="985" name="Google Shape;985;p102"/>
          <p:cNvSpPr txBox="1"/>
          <p:nvPr>
            <p:ph idx="4294967295" type="title"/>
          </p:nvPr>
        </p:nvSpPr>
        <p:spPr>
          <a:xfrm>
            <a:off x="344500" y="264375"/>
            <a:ext cx="8352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Chained Transformations Code (Part 1)</a:t>
            </a:r>
            <a:endParaRPr>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89" name="Shape 989"/>
        <p:cNvGrpSpPr/>
        <p:nvPr/>
      </p:nvGrpSpPr>
      <p:grpSpPr>
        <a:xfrm>
          <a:off x="0" y="0"/>
          <a:ext cx="0" cy="0"/>
          <a:chOff x="0" y="0"/>
          <a:chExt cx="0" cy="0"/>
        </a:xfrm>
      </p:grpSpPr>
      <p:sp>
        <p:nvSpPr>
          <p:cNvPr id="990" name="Google Shape;990;p103"/>
          <p:cNvSpPr txBox="1"/>
          <p:nvPr/>
        </p:nvSpPr>
        <p:spPr>
          <a:xfrm>
            <a:off x="375525" y="8569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2: Building SGD with momentum and clipping from scratch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a:t>
            </a:r>
            <a:r>
              <a:rPr lang="en" sz="1200">
                <a:solidFill>
                  <a:srgbClr val="ECEFF1"/>
                </a:solidFill>
                <a:latin typeface="Roboto Mono"/>
                <a:ea typeface="Roboto Mono"/>
                <a:cs typeface="Roboto Mono"/>
                <a:sym typeface="Roboto Mono"/>
              </a:rPr>
              <a:t>_sgd_manual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optax.chain(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optax.clip_by_global_norm(max_grad_norm),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optax.trace(</a:t>
            </a:r>
            <a:r>
              <a:rPr lang="en" sz="1200">
                <a:solidFill>
                  <a:srgbClr val="FBC02D"/>
                </a:solidFill>
                <a:latin typeface="Roboto Mono"/>
                <a:ea typeface="Roboto Mono"/>
                <a:cs typeface="Roboto Mono"/>
                <a:sym typeface="Roboto Mono"/>
              </a:rPr>
              <a:t>decay</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momentum_decay, </a:t>
            </a:r>
            <a:r>
              <a:rPr lang="en" sz="1200">
                <a:solidFill>
                  <a:srgbClr val="FBC02D"/>
                </a:solidFill>
                <a:latin typeface="Roboto Mono"/>
                <a:ea typeface="Roboto Mono"/>
                <a:cs typeface="Roboto Mono"/>
                <a:sym typeface="Roboto Mono"/>
              </a:rPr>
              <a:t>nesterov</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False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Momentum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optax.scale(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learning_rate_chained) </a:t>
            </a:r>
            <a:r>
              <a:rPr lang="en" sz="1200">
                <a:solidFill>
                  <a:srgbClr val="F06292"/>
                </a:solidFill>
                <a:latin typeface="Roboto Mono"/>
                <a:ea typeface="Roboto Mono"/>
                <a:cs typeface="Roboto Mono"/>
                <a:sym typeface="Roboto Mono"/>
              </a:rPr>
              <a:t># Scale by -LR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optimizer_state_sgd_manual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a:t>
            </a:r>
            <a:r>
              <a:rPr lang="en" sz="1200">
                <a:solidFill>
                  <a:srgbClr val="ECEFF1"/>
                </a:solidFill>
                <a:latin typeface="Roboto Mono"/>
                <a:ea typeface="Roboto Mono"/>
                <a:cs typeface="Roboto Mono"/>
                <a:sym typeface="Roboto Mono"/>
              </a:rPr>
              <a:t>opt</a:t>
            </a:r>
            <a:r>
              <a:rPr lang="en" sz="1200">
                <a:solidFill>
                  <a:srgbClr val="ECEFF1"/>
                </a:solidFill>
                <a:latin typeface="Roboto Mono"/>
                <a:ea typeface="Roboto Mono"/>
                <a:cs typeface="Roboto Mono"/>
                <a:sym typeface="Roboto Mono"/>
              </a:rPr>
              <a:t>_sgd_manual)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Training loop (simplified for SGD example)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a:t>
            </a:r>
            <a:r>
              <a:rPr lang="en" sz="1200">
                <a:solidFill>
                  <a:srgbClr val="9CCC65"/>
                </a:solidFill>
                <a:latin typeface="Roboto Mono"/>
                <a:ea typeface="Roboto Mono"/>
                <a:cs typeface="Roboto Mono"/>
                <a:sym typeface="Roboto Mono"/>
              </a:rPr>
              <a:t>Starting training with manually chained SGD..."</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50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optimizer_state_sgd_manual,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optimizer_state_sgd_manual, x_dummy, y_dummy)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optimizer_state_sgd_manual.step.value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Loss: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loss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991" name="Google Shape;991;p103"/>
          <p:cNvSpPr txBox="1"/>
          <p:nvPr>
            <p:ph idx="4294967295" type="title"/>
          </p:nvPr>
        </p:nvSpPr>
        <p:spPr>
          <a:xfrm>
            <a:off x="344500" y="264375"/>
            <a:ext cx="8352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Chained Transformations Code (Part 2)</a:t>
            </a:r>
            <a:endParaRPr>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 name="Shape 995"/>
        <p:cNvGrpSpPr/>
        <p:nvPr/>
      </p:nvGrpSpPr>
      <p:grpSpPr>
        <a:xfrm>
          <a:off x="0" y="0"/>
          <a:ext cx="0" cy="0"/>
          <a:chOff x="0" y="0"/>
          <a:chExt cx="0" cy="0"/>
        </a:xfrm>
      </p:grpSpPr>
      <p:sp>
        <p:nvSpPr>
          <p:cNvPr id="996" name="Google Shape;996;p104"/>
          <p:cNvSpPr txBox="1"/>
          <p:nvPr>
            <p:ph idx="1" type="body"/>
          </p:nvPr>
        </p:nvSpPr>
        <p:spPr>
          <a:xfrm>
            <a:off x="344500" y="1267575"/>
            <a:ext cx="83208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Dynamic LR</a:t>
            </a:r>
            <a:r>
              <a:rPr lang="en" sz="1800"/>
              <a:t>: Adjusting the learning rate during training is vital.</a:t>
            </a:r>
            <a:br>
              <a:rPr lang="en" sz="1800"/>
            </a:br>
            <a:r>
              <a:rPr lang="en" sz="1800"/>
              <a:t>Two options:</a:t>
            </a:r>
            <a:endParaRPr sz="1800"/>
          </a:p>
          <a:p>
            <a:pPr indent="-342900" lvl="1" marL="914400" rtl="0" algn="l">
              <a:lnSpc>
                <a:spcPct val="115000"/>
              </a:lnSpc>
              <a:spcBef>
                <a:spcPts val="1000"/>
              </a:spcBef>
              <a:spcAft>
                <a:spcPts val="0"/>
              </a:spcAft>
              <a:buSzPts val="1800"/>
              <a:buChar char="○"/>
            </a:pPr>
            <a:r>
              <a:rPr b="1" lang="en" sz="1800"/>
              <a:t>Optax Schedules</a:t>
            </a:r>
            <a:r>
              <a:rPr lang="en" sz="1800"/>
              <a:t>: These are functions that take the current training step count and return the learning rate for that step (e.g., </a:t>
            </a:r>
            <a:r>
              <a:rPr lang="en" sz="1800">
                <a:latin typeface="Roboto Mono Medium"/>
                <a:ea typeface="Roboto Mono Medium"/>
                <a:cs typeface="Roboto Mono Medium"/>
                <a:sym typeface="Roboto Mono Medium"/>
              </a:rPr>
              <a:t>optax.cosine_decay_schedule</a:t>
            </a:r>
            <a:r>
              <a:rPr lang="en" sz="1800"/>
              <a:t>).</a:t>
            </a:r>
            <a:endParaRPr sz="1800"/>
          </a:p>
          <a:p>
            <a:pPr indent="-342900" lvl="1" marL="914400" rtl="0" algn="l">
              <a:lnSpc>
                <a:spcPct val="115000"/>
              </a:lnSpc>
              <a:spcBef>
                <a:spcPts val="1000"/>
              </a:spcBef>
              <a:spcAft>
                <a:spcPts val="1000"/>
              </a:spcAft>
              <a:buSzPts val="1800"/>
              <a:buChar char="○"/>
            </a:pPr>
            <a:r>
              <a:rPr lang="en" sz="1800">
                <a:latin typeface="Roboto Mono SemiBold"/>
                <a:ea typeface="Roboto Mono SemiBold"/>
                <a:cs typeface="Roboto Mono SemiBold"/>
                <a:sym typeface="Roboto Mono SemiBold"/>
              </a:rPr>
              <a:t>optax.inject_hyperparams</a:t>
            </a:r>
            <a:r>
              <a:rPr lang="en" sz="1800"/>
              <a:t>: This higher-order function wraps an Optax transformation (like optax.adam) and allows its hyperparameters (e.g., learning_rate) to be dynamically controlled by a schedule function.</a:t>
            </a:r>
            <a:endParaRPr sz="1800"/>
          </a:p>
        </p:txBody>
      </p:sp>
      <p:sp>
        <p:nvSpPr>
          <p:cNvPr id="997" name="Google Shape;997;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Learning Rate Scheduling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105"/>
          <p:cNvSpPr txBox="1"/>
          <p:nvPr>
            <p:ph idx="1" type="body"/>
          </p:nvPr>
        </p:nvSpPr>
        <p:spPr>
          <a:xfrm>
            <a:off x="344500" y="1115175"/>
            <a:ext cx="83208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PyTorch Parallel:</a:t>
            </a:r>
            <a:endParaRPr b="1" sz="1800"/>
          </a:p>
          <a:p>
            <a:pPr indent="-342900" lvl="1" marL="914400" rtl="0" algn="l">
              <a:lnSpc>
                <a:spcPct val="115000"/>
              </a:lnSpc>
              <a:spcBef>
                <a:spcPts val="1000"/>
              </a:spcBef>
              <a:spcAft>
                <a:spcPts val="0"/>
              </a:spcAft>
              <a:buSzPts val="1800"/>
              <a:buChar char="○"/>
            </a:pPr>
            <a:r>
              <a:rPr b="1" lang="en" sz="1800"/>
              <a:t>NNX/Optax</a:t>
            </a:r>
            <a:r>
              <a:rPr lang="en" sz="1800"/>
              <a:t>: The schedule is integrated into the Optax transformation definition. No explicit </a:t>
            </a:r>
            <a:r>
              <a:rPr lang="en" sz="1800">
                <a:latin typeface="Roboto Mono Medium"/>
                <a:ea typeface="Roboto Mono Medium"/>
                <a:cs typeface="Roboto Mono Medium"/>
                <a:sym typeface="Roboto Mono Medium"/>
              </a:rPr>
              <a:t>scheduler.step()</a:t>
            </a:r>
            <a:r>
              <a:rPr lang="en" sz="1800"/>
              <a:t> call is needed in the training loop; Optax handles it internally.</a:t>
            </a:r>
            <a:endParaRPr sz="1800"/>
          </a:p>
          <a:p>
            <a:pPr indent="-342900" lvl="1" marL="914400" rtl="0" algn="l">
              <a:lnSpc>
                <a:spcPct val="115000"/>
              </a:lnSpc>
              <a:spcBef>
                <a:spcPts val="1000"/>
              </a:spcBef>
              <a:spcAft>
                <a:spcPts val="1000"/>
              </a:spcAft>
              <a:buSzPts val="1800"/>
              <a:buChar char="○"/>
            </a:pPr>
            <a:r>
              <a:rPr b="1" lang="en" sz="1800"/>
              <a:t>PyTorch</a:t>
            </a:r>
            <a:r>
              <a:rPr lang="en" sz="1800"/>
              <a:t>: Schedulers (e.g., </a:t>
            </a:r>
            <a:r>
              <a:rPr lang="en" sz="1800">
                <a:latin typeface="Roboto Mono Medium"/>
                <a:ea typeface="Roboto Mono Medium"/>
                <a:cs typeface="Roboto Mono Medium"/>
                <a:sym typeface="Roboto Mono Medium"/>
              </a:rPr>
              <a:t>torch.optim.lr_scheduler.StepLR</a:t>
            </a:r>
            <a:r>
              <a:rPr lang="en" sz="1800"/>
              <a:t>) are separate objects that wrap an optimizer, and you call </a:t>
            </a:r>
            <a:r>
              <a:rPr lang="en" sz="1800">
                <a:latin typeface="Roboto Mono Medium"/>
                <a:ea typeface="Roboto Mono Medium"/>
                <a:cs typeface="Roboto Mono Medium"/>
                <a:sym typeface="Roboto Mono Medium"/>
              </a:rPr>
              <a:t>scheduler.step()</a:t>
            </a:r>
            <a:r>
              <a:rPr lang="en" sz="1800"/>
              <a:t> typically once per epoch.</a:t>
            </a:r>
            <a:endParaRPr sz="1800"/>
          </a:p>
        </p:txBody>
      </p:sp>
      <p:sp>
        <p:nvSpPr>
          <p:cNvPr id="1003" name="Google Shape;1003;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Learning Rate Scheduling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7" name="Shape 1007"/>
        <p:cNvGrpSpPr/>
        <p:nvPr/>
      </p:nvGrpSpPr>
      <p:grpSpPr>
        <a:xfrm>
          <a:off x="0" y="0"/>
          <a:ext cx="0" cy="0"/>
          <a:chOff x="0" y="0"/>
          <a:chExt cx="0" cy="0"/>
        </a:xfrm>
      </p:grpSpPr>
      <p:sp>
        <p:nvSpPr>
          <p:cNvPr id="1008" name="Google Shape;1008;p106"/>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total_training_steps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10000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warmup_fraction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0.1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peak_learning_rate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final_learning_rate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Define the learning rate schedule function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lr_schedule_fn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optax.warmup_cosine_decay_schedule(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init_value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peak_value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peak_learning_rate,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warmup_steps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int(total_training_steps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warmup_fraction),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decay_steps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int(total_training_steps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1.0</a:t>
            </a:r>
            <a:r>
              <a:rPr lang="en" sz="1200">
                <a:solidFill>
                  <a:srgbClr val="4DD0E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 warmup_fraction)),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end_value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final_learning_rate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009" name="Google Shape;1009;p10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LR Scheduling Code (Part 1)</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277775"/>
            <a:ext cx="8536800" cy="1002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3500"/>
              <a:t>Optimizing Flax NNX Models with Optax:</a:t>
            </a:r>
            <a:endParaRPr sz="3500"/>
          </a:p>
          <a:p>
            <a:pPr indent="0" lvl="0" marL="0" rtl="0" algn="l">
              <a:spcBef>
                <a:spcPts val="0"/>
              </a:spcBef>
              <a:spcAft>
                <a:spcPts val="0"/>
              </a:spcAft>
              <a:buNone/>
            </a:pPr>
            <a:r>
              <a:rPr lang="en" sz="2400"/>
              <a:t>A PyTorch User's Guide</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From Fundamentals to Advanced Strategies</a:t>
            </a:r>
            <a:endParaRPr>
              <a:solidFill>
                <a:schemeClr val="lt1"/>
              </a:solidFill>
            </a:endParaRPr>
          </a:p>
        </p:txBody>
      </p:sp>
      <p:pic>
        <p:nvPicPr>
          <p:cNvPr id="906" name="Google Shape;906;p89"/>
          <p:cNvPicPr preferRelativeResize="0"/>
          <p:nvPr/>
        </p:nvPicPr>
        <p:blipFill>
          <a:blip r:embed="rId3">
            <a:alphaModFix/>
          </a:blip>
          <a:stretch>
            <a:fillRect/>
          </a:stretch>
        </p:blipFill>
        <p:spPr>
          <a:xfrm>
            <a:off x="5665999" y="2304149"/>
            <a:ext cx="2290925" cy="17099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13" name="Shape 1013"/>
        <p:cNvGrpSpPr/>
        <p:nvPr/>
      </p:nvGrpSpPr>
      <p:grpSpPr>
        <a:xfrm>
          <a:off x="0" y="0"/>
          <a:ext cx="0" cy="0"/>
          <a:chOff x="0" y="0"/>
          <a:chExt cx="0" cy="0"/>
        </a:xfrm>
      </p:grpSpPr>
      <p:sp>
        <p:nvSpPr>
          <p:cNvPr id="1014" name="Google Shape;1014;p107"/>
          <p:cNvSpPr txBox="1"/>
          <p:nvPr/>
        </p:nvSpPr>
        <p:spPr>
          <a:xfrm>
            <a:off x="375525" y="1161725"/>
            <a:ext cx="8352600" cy="2724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a:t>
            </a:r>
            <a:r>
              <a:rPr lang="en" sz="1050">
                <a:solidFill>
                  <a:srgbClr val="F06292"/>
                </a:solidFill>
                <a:latin typeface="Roboto Mono"/>
                <a:ea typeface="Roboto Mono"/>
                <a:cs typeface="Roboto Mono"/>
                <a:sym typeface="Roboto Mono"/>
              </a:rPr>
              <a:t> Adam with learning rate schedule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opt_adam_with_schedule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optax.adam(</a:t>
            </a:r>
            <a:r>
              <a:rPr lang="en" sz="1050">
                <a:solidFill>
                  <a:srgbClr val="FBC02D"/>
                </a:solidFill>
                <a:latin typeface="Roboto Mono"/>
                <a:ea typeface="Roboto Mono"/>
                <a:cs typeface="Roboto Mono"/>
                <a:sym typeface="Roboto Mono"/>
              </a:rPr>
              <a:t>learning_rate</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lr_schedule_fn)</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06292"/>
                </a:solidFill>
                <a:latin typeface="Roboto Mono"/>
                <a:ea typeface="Roboto Mono"/>
                <a:cs typeface="Roboto Mono"/>
                <a:sym typeface="Roboto Mono"/>
              </a:rPr>
              <a:t># nnx.Optimizer uses this Optax transform with the scheduled LR</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optimizer_state_scheduled_lr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nnx.Optimizer(model, opt_adam_with_schedule)</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The train_step function remains the same.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LR is computed internally by Optax at each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of checking LR (conceptual):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lr_at_step_50 = lr_schedule_fn(50)</a:t>
            </a:r>
            <a:endParaRPr sz="1200">
              <a:solidFill>
                <a:srgbClr val="F06292"/>
              </a:solidFill>
              <a:latin typeface="Roboto Mono"/>
              <a:ea typeface="Roboto Mono"/>
              <a:cs typeface="Roboto Mono"/>
              <a:sym typeface="Roboto Mono"/>
            </a:endParaRPr>
          </a:p>
        </p:txBody>
      </p:sp>
      <p:sp>
        <p:nvSpPr>
          <p:cNvPr id="1015" name="Google Shape;1015;p10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LR Scheduling Code (Part 2)</a:t>
            </a:r>
            <a:endParaRPr>
              <a:solidFill>
                <a:schemeClr val="l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 name="Shape 1019"/>
        <p:cNvGrpSpPr/>
        <p:nvPr/>
      </p:nvGrpSpPr>
      <p:grpSpPr>
        <a:xfrm>
          <a:off x="0" y="0"/>
          <a:ext cx="0" cy="0"/>
          <a:chOff x="0" y="0"/>
          <a:chExt cx="0" cy="0"/>
        </a:xfrm>
      </p:grpSpPr>
      <p:sp>
        <p:nvSpPr>
          <p:cNvPr id="1020" name="Google Shape;1020;p108"/>
          <p:cNvSpPr txBox="1"/>
          <p:nvPr>
            <p:ph idx="1" type="body"/>
          </p:nvPr>
        </p:nvSpPr>
        <p:spPr>
          <a:xfrm>
            <a:off x="344500" y="1267575"/>
            <a:ext cx="80982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Apply different optimization settings (e.g., learning rates, weight decay) to different parts of a model. For example, biases vs. kernels.</a:t>
            </a:r>
            <a:endParaRPr sz="1800"/>
          </a:p>
          <a:p>
            <a:pPr indent="-342900" lvl="0" marL="457200" rtl="0" algn="l">
              <a:lnSpc>
                <a:spcPct val="115000"/>
              </a:lnSpc>
              <a:spcBef>
                <a:spcPts val="1000"/>
              </a:spcBef>
              <a:spcAft>
                <a:spcPts val="0"/>
              </a:spcAft>
              <a:buSzPts val="1800"/>
              <a:buChar char="●"/>
            </a:pPr>
            <a:r>
              <a:rPr b="1" lang="en" sz="1800"/>
              <a:t>Optax Tools</a:t>
            </a:r>
            <a:r>
              <a:rPr lang="en" sz="1800"/>
              <a:t>: </a:t>
            </a:r>
            <a:r>
              <a:rPr lang="en" sz="1800">
                <a:latin typeface="Roboto Mono Medium"/>
                <a:ea typeface="Roboto Mono Medium"/>
                <a:cs typeface="Roboto Mono Medium"/>
                <a:sym typeface="Roboto Mono Medium"/>
              </a:rPr>
              <a:t>optax.partition</a:t>
            </a:r>
            <a:r>
              <a:rPr lang="en" sz="1800"/>
              <a:t> is the primary tool for applying different, complete Optax transformations to distinct parameter subsets. optax.masked can also be used for more targeted applications.</a:t>
            </a:r>
            <a:endParaRPr sz="1800"/>
          </a:p>
          <a:p>
            <a:pPr indent="-342900" lvl="0" marL="457200" rtl="0" algn="l">
              <a:lnSpc>
                <a:spcPct val="115000"/>
              </a:lnSpc>
              <a:spcBef>
                <a:spcPts val="1000"/>
              </a:spcBef>
              <a:spcAft>
                <a:spcPts val="1000"/>
              </a:spcAft>
              <a:buSzPts val="1800"/>
              <a:buChar char="●"/>
            </a:pPr>
            <a:r>
              <a:rPr b="1" lang="en" sz="1800"/>
              <a:t>PyTorch Parallel</a:t>
            </a:r>
            <a:r>
              <a:rPr lang="en" sz="1800"/>
              <a:t>: This is conceptually similar to "parameter groups" in PyTorch, where you pass a list of dictionaries to the optimizer constructor, each specifying parameters and their options. In Optax, this logic is configured within the Optax transformation itself.</a:t>
            </a:r>
            <a:endParaRPr sz="1800"/>
          </a:p>
        </p:txBody>
      </p:sp>
      <p:sp>
        <p:nvSpPr>
          <p:cNvPr id="1021" name="Google Shape;1021;p10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Per-Parameter Optimization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109"/>
          <p:cNvSpPr txBox="1"/>
          <p:nvPr>
            <p:ph idx="1" type="body"/>
          </p:nvPr>
        </p:nvSpPr>
        <p:spPr>
          <a:xfrm>
            <a:off x="344500" y="886575"/>
            <a:ext cx="82785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SemiBold"/>
                <a:ea typeface="Roboto Mono SemiBold"/>
                <a:cs typeface="Roboto Mono SemiBold"/>
                <a:sym typeface="Roboto Mono SemiBold"/>
              </a:rPr>
              <a:t>optax.partition</a:t>
            </a:r>
            <a:r>
              <a:rPr lang="en" sz="1800"/>
              <a:t>: Applies different Optax transformations to distinct, non-overlapping subsets of parameters.</a:t>
            </a:r>
            <a:endParaRPr sz="1800"/>
          </a:p>
          <a:p>
            <a:pPr indent="-342900" lvl="0" marL="457200" rtl="0" algn="l">
              <a:lnSpc>
                <a:spcPct val="115000"/>
              </a:lnSpc>
              <a:spcBef>
                <a:spcPts val="1000"/>
              </a:spcBef>
              <a:spcAft>
                <a:spcPts val="0"/>
              </a:spcAft>
              <a:buSzPts val="1800"/>
              <a:buChar char="●"/>
            </a:pPr>
            <a:r>
              <a:rPr lang="en" sz="1800"/>
              <a:t>Requires:</a:t>
            </a:r>
            <a:endParaRPr sz="1800"/>
          </a:p>
          <a:p>
            <a:pPr indent="-342900" lvl="1" marL="914400" rtl="0" algn="l">
              <a:lnSpc>
                <a:spcPct val="115000"/>
              </a:lnSpc>
              <a:spcBef>
                <a:spcPts val="1000"/>
              </a:spcBef>
              <a:spcAft>
                <a:spcPts val="0"/>
              </a:spcAft>
              <a:buSzPts val="1800"/>
              <a:buChar char="○"/>
            </a:pPr>
            <a:r>
              <a:rPr b="1" lang="en" sz="1800"/>
              <a:t>A dictionary mapping</a:t>
            </a:r>
            <a:r>
              <a:rPr lang="en" sz="1800"/>
              <a:t> string labels to Optax transformations (e.g., {'biases_group': optax.sgd(...), 'kernels_group': optax.adam(...) }).</a:t>
            </a:r>
            <a:endParaRPr sz="1800"/>
          </a:p>
          <a:p>
            <a:pPr indent="-342900" lvl="1" marL="914400" rtl="0" algn="l">
              <a:lnSpc>
                <a:spcPct val="115000"/>
              </a:lnSpc>
              <a:spcBef>
                <a:spcPts val="1000"/>
              </a:spcBef>
              <a:spcAft>
                <a:spcPts val="1000"/>
              </a:spcAft>
              <a:buSzPts val="1800"/>
              <a:buChar char="○"/>
            </a:pPr>
            <a:r>
              <a:rPr b="1" lang="en" sz="1800"/>
              <a:t>A param_labels PyTree</a:t>
            </a:r>
            <a:r>
              <a:rPr lang="en" sz="1800"/>
              <a:t>: This PyTree must have the same structure as your model's parameters (</a:t>
            </a:r>
            <a:r>
              <a:rPr lang="en" sz="1800">
                <a:latin typeface="Roboto Mono Medium"/>
                <a:ea typeface="Roboto Mono Medium"/>
                <a:cs typeface="Roboto Mono Medium"/>
                <a:sym typeface="Roboto Mono Medium"/>
              </a:rPr>
              <a:t>nnx.state(model, nnx.Param)</a:t>
            </a:r>
            <a:r>
              <a:rPr lang="en" sz="1800"/>
              <a:t>). Each leaf in </a:t>
            </a:r>
            <a:r>
              <a:rPr lang="en" sz="1800">
                <a:latin typeface="Roboto Mono Medium"/>
                <a:ea typeface="Roboto Mono Medium"/>
                <a:cs typeface="Roboto Mono Medium"/>
                <a:sym typeface="Roboto Mono Medium"/>
              </a:rPr>
              <a:t>param_labels</a:t>
            </a:r>
            <a:r>
              <a:rPr lang="en" sz="1800"/>
              <a:t> contains a string label from the dictionary, indicating which transform to apply to that parameter.</a:t>
            </a:r>
            <a:endParaRPr sz="1800"/>
          </a:p>
        </p:txBody>
      </p:sp>
      <p:sp>
        <p:nvSpPr>
          <p:cNvPr id="1027" name="Google Shape;1027;p10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a:t>
            </a:r>
            <a:r>
              <a:rPr lang="en">
                <a:latin typeface="Roboto Mono"/>
                <a:ea typeface="Roboto Mono"/>
                <a:cs typeface="Roboto Mono"/>
                <a:sym typeface="Roboto Mono"/>
              </a:rPr>
              <a:t>optax.partition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1" name="Shape 1031"/>
        <p:cNvGrpSpPr/>
        <p:nvPr/>
      </p:nvGrpSpPr>
      <p:grpSpPr>
        <a:xfrm>
          <a:off x="0" y="0"/>
          <a:ext cx="0" cy="0"/>
          <a:chOff x="0" y="0"/>
          <a:chExt cx="0" cy="0"/>
        </a:xfrm>
      </p:grpSpPr>
      <p:sp>
        <p:nvSpPr>
          <p:cNvPr id="1032" name="Google Shape;1032;p110"/>
          <p:cNvSpPr txBox="1"/>
          <p:nvPr>
            <p:ph idx="1" type="body"/>
          </p:nvPr>
        </p:nvSpPr>
        <p:spPr>
          <a:xfrm>
            <a:off x="344500" y="1496175"/>
            <a:ext cx="8278500" cy="154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Challenge: Creating the param_labels PyTree.</a:t>
            </a:r>
            <a:endParaRPr b="1" sz="1800"/>
          </a:p>
          <a:p>
            <a:pPr indent="-342900" lvl="1" marL="914400" rtl="0" algn="l">
              <a:lnSpc>
                <a:spcPct val="115000"/>
              </a:lnSpc>
              <a:spcBef>
                <a:spcPts val="1000"/>
              </a:spcBef>
              <a:spcAft>
                <a:spcPts val="1000"/>
              </a:spcAft>
              <a:buSzPts val="1800"/>
              <a:buChar char="○"/>
            </a:pPr>
            <a:r>
              <a:rPr lang="en" sz="1800"/>
              <a:t>This usually involves traversing the parameter PyTree (e.g., using </a:t>
            </a:r>
            <a:r>
              <a:rPr lang="en" sz="1800">
                <a:latin typeface="Roboto Mono Medium"/>
                <a:ea typeface="Roboto Mono Medium"/>
                <a:cs typeface="Roboto Mono Medium"/>
                <a:sym typeface="Roboto Mono Medium"/>
              </a:rPr>
              <a:t>jax.tree_util.tree_map_with_path</a:t>
            </a:r>
            <a:r>
              <a:rPr lang="en" sz="1800"/>
              <a:t>) and assigning labels based on parameter names or paths.</a:t>
            </a:r>
            <a:endParaRPr sz="1800"/>
          </a:p>
        </p:txBody>
      </p:sp>
      <p:sp>
        <p:nvSpPr>
          <p:cNvPr id="1033" name="Google Shape;1033;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a:t>
            </a:r>
            <a:r>
              <a:rPr lang="en">
                <a:latin typeface="Roboto Mono"/>
                <a:ea typeface="Roboto Mono"/>
                <a:cs typeface="Roboto Mono"/>
                <a:sym typeface="Roboto Mono"/>
              </a:rPr>
              <a:t>optax.partition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37" name="Shape 1037"/>
        <p:cNvGrpSpPr/>
        <p:nvPr/>
      </p:nvGrpSpPr>
      <p:grpSpPr>
        <a:xfrm>
          <a:off x="0" y="0"/>
          <a:ext cx="0" cy="0"/>
          <a:chOff x="0" y="0"/>
          <a:chExt cx="0" cy="0"/>
        </a:xfrm>
      </p:grpSpPr>
      <p:sp>
        <p:nvSpPr>
          <p:cNvPr id="1038" name="Google Shape;1038;p111"/>
          <p:cNvSpPr txBox="1"/>
          <p:nvPr/>
        </p:nvSpPr>
        <p:spPr>
          <a:xfrm>
            <a:off x="375525" y="1314125"/>
            <a:ext cx="8352600" cy="2835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Assume 'model' is an instance of SimpleMLP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params_pytree_for_labels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nnx.state(model, nnx.Param)</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def</a:t>
            </a:r>
            <a:r>
              <a:rPr lang="en" sz="1050">
                <a:solidFill>
                  <a:srgbClr val="CE93D8"/>
                </a:solidFill>
                <a:latin typeface="Roboto Mono"/>
                <a:ea typeface="Roboto Mono"/>
                <a:cs typeface="Roboto Mono"/>
                <a:sym typeface="Roboto Mono"/>
              </a:rPr>
              <a:t> label_fn</a:t>
            </a:r>
            <a:r>
              <a:rPr lang="en" sz="1050">
                <a:solidFill>
                  <a:srgbClr val="ECEFF1"/>
                </a:solidFill>
                <a:latin typeface="Roboto Mono"/>
                <a:ea typeface="Roboto Mono"/>
                <a:cs typeface="Roboto Mono"/>
                <a:sym typeface="Roboto Mono"/>
              </a:rPr>
              <a:t>(path, leaf):</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9CCC65"/>
                </a:solidFill>
                <a:latin typeface="Roboto Mono"/>
                <a:ea typeface="Roboto Mono"/>
                <a:cs typeface="Roboto Mono"/>
                <a:sym typeface="Roboto Mono"/>
              </a:rPr>
              <a:t>  """Assigns a label to a parameter based on its path."""</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param_name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path[</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1</a:t>
            </a:r>
            <a:r>
              <a:rPr lang="en" sz="1050">
                <a:solidFill>
                  <a:srgbClr val="ECEFF1"/>
                </a:solidFill>
                <a:latin typeface="Roboto Mono"/>
                <a:ea typeface="Roboto Mono"/>
                <a:cs typeface="Roboto Mono"/>
                <a:sym typeface="Roboto Mono"/>
              </a:rPr>
              <a:t>].name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if</a:t>
            </a:r>
            <a:r>
              <a:rPr lang="en" sz="1050">
                <a:solidFill>
                  <a:srgbClr val="9CCC65"/>
                </a:solidFill>
                <a:latin typeface="Roboto Mono"/>
                <a:ea typeface="Roboto Mono"/>
                <a:cs typeface="Roboto Mono"/>
                <a:sym typeface="Roboto Mono"/>
              </a:rPr>
              <a:t> 'bias'</a:t>
            </a:r>
            <a:r>
              <a:rPr lang="en" sz="1050">
                <a:solidFill>
                  <a:srgbClr val="4DD0E1"/>
                </a:solidFill>
                <a:latin typeface="Roboto Mono"/>
                <a:ea typeface="Roboto Mono"/>
                <a:cs typeface="Roboto Mono"/>
                <a:sym typeface="Roboto Mono"/>
              </a:rPr>
              <a:t> in</a:t>
            </a:r>
            <a:r>
              <a:rPr lang="en" sz="1050">
                <a:solidFill>
                  <a:srgbClr val="ECEFF1"/>
                </a:solidFill>
                <a:latin typeface="Roboto Mono"/>
                <a:ea typeface="Roboto Mono"/>
                <a:cs typeface="Roboto Mono"/>
                <a:sym typeface="Roboto Mono"/>
              </a:rPr>
              <a:t> param_name: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9CCC65"/>
                </a:solidFill>
                <a:latin typeface="Roboto Mono"/>
                <a:ea typeface="Roboto Mono"/>
                <a:cs typeface="Roboto Mono"/>
                <a:sym typeface="Roboto Mono"/>
              </a:rPr>
              <a:t> </a:t>
            </a:r>
            <a:r>
              <a:rPr lang="en" sz="1100">
                <a:solidFill>
                  <a:srgbClr val="9CCC65"/>
                </a:solidFill>
                <a:latin typeface="Roboto Mono"/>
                <a:ea typeface="Roboto Mono"/>
                <a:cs typeface="Roboto Mono"/>
                <a:sym typeface="Roboto Mono"/>
              </a:rPr>
              <a:t>'biases_group'</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elif</a:t>
            </a:r>
            <a:r>
              <a:rPr lang="en" sz="1050">
                <a:solidFill>
                  <a:srgbClr val="9CCC65"/>
                </a:solidFill>
                <a:latin typeface="Roboto Mono"/>
                <a:ea typeface="Roboto Mono"/>
                <a:cs typeface="Roboto Mono"/>
                <a:sym typeface="Roboto Mono"/>
              </a:rPr>
              <a:t> 'kernel'</a:t>
            </a:r>
            <a:r>
              <a:rPr lang="en" sz="1050">
                <a:solidFill>
                  <a:srgbClr val="4DD0E1"/>
                </a:solidFill>
                <a:latin typeface="Roboto Mono"/>
                <a:ea typeface="Roboto Mono"/>
                <a:cs typeface="Roboto Mono"/>
                <a:sym typeface="Roboto Mono"/>
              </a:rPr>
              <a:t> in</a:t>
            </a:r>
            <a:r>
              <a:rPr lang="en" sz="1050">
                <a:solidFill>
                  <a:srgbClr val="ECEFF1"/>
                </a:solidFill>
                <a:latin typeface="Roboto Mono"/>
                <a:ea typeface="Roboto Mono"/>
                <a:cs typeface="Roboto Mono"/>
                <a:sym typeface="Roboto Mono"/>
              </a:rPr>
              <a:t> param_name: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9CCC65"/>
                </a:solidFill>
                <a:latin typeface="Roboto Mono"/>
                <a:ea typeface="Roboto Mono"/>
                <a:cs typeface="Roboto Mono"/>
                <a:sym typeface="Roboto Mono"/>
              </a:rPr>
              <a:t> </a:t>
            </a:r>
            <a:r>
              <a:rPr lang="en" sz="1100">
                <a:solidFill>
                  <a:srgbClr val="9CCC65"/>
                </a:solidFill>
                <a:latin typeface="Roboto Mono"/>
                <a:ea typeface="Roboto Mono"/>
                <a:cs typeface="Roboto Mono"/>
                <a:sym typeface="Roboto Mono"/>
              </a:rPr>
              <a:t>'kernels_group'</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9CCC65"/>
                </a:solidFill>
                <a:latin typeface="Roboto Mono"/>
                <a:ea typeface="Roboto Mono"/>
                <a:cs typeface="Roboto Mono"/>
                <a:sym typeface="Roboto Mono"/>
              </a:rPr>
              <a:t> </a:t>
            </a:r>
            <a:r>
              <a:rPr lang="en" sz="1100">
                <a:solidFill>
                  <a:srgbClr val="9CCC65"/>
                </a:solidFill>
                <a:latin typeface="Roboto Mono"/>
                <a:ea typeface="Roboto Mono"/>
                <a:cs typeface="Roboto Mono"/>
                <a:sym typeface="Roboto Mono"/>
              </a:rPr>
              <a:t>'default_group'</a:t>
            </a:r>
            <a:endParaRPr sz="1100">
              <a:solidFill>
                <a:srgbClr val="F06292"/>
              </a:solidFill>
              <a:latin typeface="Roboto Mono"/>
              <a:ea typeface="Roboto Mono"/>
              <a:cs typeface="Roboto Mono"/>
              <a:sym typeface="Roboto Mono"/>
            </a:endParaRPr>
          </a:p>
        </p:txBody>
      </p:sp>
      <p:sp>
        <p:nvSpPr>
          <p:cNvPr id="1039" name="Google Shape;1039;p111"/>
          <p:cNvSpPr txBox="1"/>
          <p:nvPr>
            <p:ph idx="4294967295" type="title"/>
          </p:nvPr>
        </p:nvSpPr>
        <p:spPr>
          <a:xfrm>
            <a:off x="344500" y="264375"/>
            <a:ext cx="8352600" cy="492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2"/>
                </a:solidFill>
              </a:rPr>
              <a:t>Advanced Optax - </a:t>
            </a:r>
            <a:r>
              <a:rPr lang="en" sz="2000">
                <a:solidFill>
                  <a:schemeClr val="lt2"/>
                </a:solidFill>
                <a:latin typeface="Roboto Mono"/>
                <a:ea typeface="Roboto Mono"/>
                <a:cs typeface="Roboto Mono"/>
                <a:sym typeface="Roboto Mono"/>
              </a:rPr>
              <a:t>optax.partition</a:t>
            </a:r>
            <a:r>
              <a:rPr lang="en" sz="2000">
                <a:solidFill>
                  <a:schemeClr val="lt2"/>
                </a:solidFill>
              </a:rPr>
              <a:t> </a:t>
            </a:r>
            <a:r>
              <a:rPr lang="en" sz="2000">
                <a:solidFill>
                  <a:schemeClr val="lt2"/>
                </a:solidFill>
              </a:rPr>
              <a:t>(Part 1 - Label)</a:t>
            </a:r>
            <a:endParaRPr sz="2000">
              <a:solidFill>
                <a:schemeClr val="l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43" name="Shape 1043"/>
        <p:cNvGrpSpPr/>
        <p:nvPr/>
      </p:nvGrpSpPr>
      <p:grpSpPr>
        <a:xfrm>
          <a:off x="0" y="0"/>
          <a:ext cx="0" cy="0"/>
          <a:chOff x="0" y="0"/>
          <a:chExt cx="0" cy="0"/>
        </a:xfrm>
      </p:grpSpPr>
      <p:sp>
        <p:nvSpPr>
          <p:cNvPr id="1044" name="Google Shape;1044;p112"/>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param_labels_pytree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jax.tree.map_with_path(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label_fn, params_pytree_for_labels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partitioned_</a:t>
            </a:r>
            <a:r>
              <a:rPr lang="en" sz="1200">
                <a:solidFill>
                  <a:srgbClr val="ECEFF1"/>
                </a:solidFill>
                <a:latin typeface="Roboto Mono"/>
                <a:ea typeface="Roboto Mono"/>
                <a:cs typeface="Roboto Mono"/>
                <a:sym typeface="Roboto Mono"/>
              </a:rPr>
              <a:t>opt</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optax.partition</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transforms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'kernels_group'</a:t>
            </a: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1e-4</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'biases_group'</a:t>
            </a:r>
            <a:r>
              <a:rPr lang="en" sz="1200">
                <a:solidFill>
                  <a:srgbClr val="ECEFF1"/>
                </a:solidFill>
                <a:latin typeface="Roboto Mono"/>
                <a:ea typeface="Roboto Mono"/>
                <a:cs typeface="Roboto Mono"/>
                <a:sym typeface="Roboto Mono"/>
              </a:rPr>
              <a:t>: optax.sgd(</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'default_group'</a:t>
            </a: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1e-5</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param_labels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param_labels_pytree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optimizer_state_partitioned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partitioned_</a:t>
            </a:r>
            <a:r>
              <a:rPr lang="en" sz="1200">
                <a:solidFill>
                  <a:srgbClr val="ECEFF1"/>
                </a:solidFill>
                <a:latin typeface="Roboto Mono"/>
                <a:ea typeface="Roboto Mono"/>
                <a:cs typeface="Roboto Mono"/>
                <a:sym typeface="Roboto Mono"/>
              </a:rPr>
              <a:t>opt</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045" name="Google Shape;1045;p112"/>
          <p:cNvSpPr txBox="1"/>
          <p:nvPr>
            <p:ph idx="4294967295" type="title"/>
          </p:nvPr>
        </p:nvSpPr>
        <p:spPr>
          <a:xfrm>
            <a:off x="344500" y="264375"/>
            <a:ext cx="8268000" cy="477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lt2"/>
                </a:solidFill>
              </a:rPr>
              <a:t>Advanced Optax - </a:t>
            </a:r>
            <a:r>
              <a:rPr lang="en" sz="1900">
                <a:solidFill>
                  <a:schemeClr val="lt2"/>
                </a:solidFill>
                <a:latin typeface="Roboto Mono"/>
                <a:ea typeface="Roboto Mono"/>
                <a:cs typeface="Roboto Mono"/>
                <a:sym typeface="Roboto Mono"/>
              </a:rPr>
              <a:t>optax.partition</a:t>
            </a:r>
            <a:r>
              <a:rPr lang="en" sz="1900">
                <a:solidFill>
                  <a:schemeClr val="lt2"/>
                </a:solidFill>
              </a:rPr>
              <a:t> (Part 2 - Partition)</a:t>
            </a:r>
            <a:endParaRPr sz="1900">
              <a:solidFill>
                <a:schemeClr val="lt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9" name="Shape 1049"/>
        <p:cNvGrpSpPr/>
        <p:nvPr/>
      </p:nvGrpSpPr>
      <p:grpSpPr>
        <a:xfrm>
          <a:off x="0" y="0"/>
          <a:ext cx="0" cy="0"/>
          <a:chOff x="0" y="0"/>
          <a:chExt cx="0" cy="0"/>
        </a:xfrm>
      </p:grpSpPr>
      <p:sp>
        <p:nvSpPr>
          <p:cNvPr id="1050" name="Google Shape;1050;p11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Optax/Flax NNX vs. PyTorch - Key API Differences</a:t>
            </a:r>
            <a:endParaRPr/>
          </a:p>
        </p:txBody>
      </p:sp>
      <p:graphicFrame>
        <p:nvGraphicFramePr>
          <p:cNvPr id="1051" name="Google Shape;1051;p113"/>
          <p:cNvGraphicFramePr/>
          <p:nvPr/>
        </p:nvGraphicFramePr>
        <p:xfrm>
          <a:off x="496500" y="1162050"/>
          <a:ext cx="3000000" cy="3000000"/>
        </p:xfrm>
        <a:graphic>
          <a:graphicData uri="http://schemas.openxmlformats.org/drawingml/2006/table">
            <a:tbl>
              <a:tblPr>
                <a:noFill/>
                <a:tableStyleId>{FA41B967-EA04-41A8-80E9-62D432DDCC53}</a:tableStyleId>
              </a:tblPr>
              <a:tblGrid>
                <a:gridCol w="1681225"/>
                <a:gridCol w="2943225"/>
                <a:gridCol w="3346250"/>
              </a:tblGrid>
              <a:tr h="381000">
                <a:tc>
                  <a:txBody>
                    <a:bodyPr/>
                    <a:lstStyle/>
                    <a:p>
                      <a:pPr indent="0" lvl="0" marL="0" rtl="0" algn="l">
                        <a:spcBef>
                          <a:spcPts val="0"/>
                        </a:spcBef>
                        <a:spcAft>
                          <a:spcPts val="0"/>
                        </a:spcAft>
                        <a:buNone/>
                      </a:pPr>
                      <a:r>
                        <a:rPr lang="en">
                          <a:solidFill>
                            <a:schemeClr val="lt2"/>
                          </a:solidFill>
                          <a:latin typeface="Roboto"/>
                          <a:ea typeface="Roboto"/>
                          <a:cs typeface="Roboto"/>
                          <a:sym typeface="Roboto"/>
                        </a:rPr>
                        <a:t>Feature</a:t>
                      </a:r>
                      <a:endParaRPr>
                        <a:solidFill>
                          <a:schemeClr val="lt2"/>
                        </a:solidFill>
                        <a:latin typeface="Roboto"/>
                        <a:ea typeface="Roboto"/>
                        <a:cs typeface="Roboto"/>
                        <a:sym typeface="Roboto"/>
                      </a:endParaRPr>
                    </a:p>
                  </a:txBody>
                  <a:tcPr marT="91425" marB="91425" marR="91425" marL="91425">
                    <a:solidFill>
                      <a:srgbClr val="1155CC"/>
                    </a:solidFill>
                  </a:tcPr>
                </a:tc>
                <a:tc>
                  <a:txBody>
                    <a:bodyPr/>
                    <a:lstStyle/>
                    <a:p>
                      <a:pPr indent="0" lvl="0" marL="0" rtl="0" algn="l">
                        <a:spcBef>
                          <a:spcPts val="0"/>
                        </a:spcBef>
                        <a:spcAft>
                          <a:spcPts val="0"/>
                        </a:spcAft>
                        <a:buNone/>
                      </a:pPr>
                      <a:r>
                        <a:rPr lang="en">
                          <a:solidFill>
                            <a:schemeClr val="lt2"/>
                          </a:solidFill>
                          <a:latin typeface="Roboto"/>
                          <a:ea typeface="Roboto"/>
                          <a:cs typeface="Roboto"/>
                          <a:sym typeface="Roboto"/>
                        </a:rPr>
                        <a:t>PyTorch (torch.optim)</a:t>
                      </a:r>
                      <a:endParaRPr>
                        <a:solidFill>
                          <a:schemeClr val="lt2"/>
                        </a:solidFill>
                        <a:latin typeface="Roboto"/>
                        <a:ea typeface="Roboto"/>
                        <a:cs typeface="Roboto"/>
                        <a:sym typeface="Roboto"/>
                      </a:endParaRPr>
                    </a:p>
                  </a:txBody>
                  <a:tcPr marT="91425" marB="91425" marR="91425" marL="91425">
                    <a:solidFill>
                      <a:srgbClr val="1155CC"/>
                    </a:solidFill>
                  </a:tcPr>
                </a:tc>
                <a:tc>
                  <a:txBody>
                    <a:bodyPr/>
                    <a:lstStyle/>
                    <a:p>
                      <a:pPr indent="0" lvl="0" marL="0" rtl="0" algn="l">
                        <a:spcBef>
                          <a:spcPts val="0"/>
                        </a:spcBef>
                        <a:spcAft>
                          <a:spcPts val="0"/>
                        </a:spcAft>
                        <a:buNone/>
                      </a:pPr>
                      <a:r>
                        <a:rPr lang="en">
                          <a:solidFill>
                            <a:schemeClr val="lt2"/>
                          </a:solidFill>
                          <a:latin typeface="Roboto"/>
                          <a:ea typeface="Roboto"/>
                          <a:cs typeface="Roboto"/>
                          <a:sym typeface="Roboto"/>
                        </a:rPr>
                        <a:t>Optax / Flax</a:t>
                      </a:r>
                      <a:endParaRPr>
                        <a:solidFill>
                          <a:schemeClr val="lt2"/>
                        </a:solidFill>
                        <a:latin typeface="Roboto"/>
                        <a:ea typeface="Roboto"/>
                        <a:cs typeface="Roboto"/>
                        <a:sym typeface="Roboto"/>
                      </a:endParaRPr>
                    </a:p>
                  </a:txBody>
                  <a:tcPr marT="91425" marB="91425" marR="91425" marL="91425">
                    <a:solidFill>
                      <a:srgbClr val="1155CC"/>
                    </a:solidFill>
                  </a:tcPr>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Optimizer Init</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optim.Adam(model.parameters(), ...)</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nnx.Optimizer(model, optax.adam(...))</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Param Groups</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List of dicts in optimizer constructor</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optax.partition</a:t>
                      </a:r>
                      <a:r>
                        <a:rPr lang="en" sz="1200">
                          <a:solidFill>
                            <a:srgbClr val="1A1C1E"/>
                          </a:solidFill>
                          <a:latin typeface="Roboto"/>
                          <a:ea typeface="Roboto"/>
                          <a:cs typeface="Roboto"/>
                          <a:sym typeface="Roboto"/>
                        </a:rPr>
                        <a:t> configured in Optax transform</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LR Scheduling</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scheduler = StepLR(opt, ...) sched.step()</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Ex: optax.warmup_cosine_decay_schedule(...)</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Gradient Calc</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loss.backward() (modifies .grad)</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loss, grads = nnx.value_and_grad(loss_fn)(...)</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Gradient Clearing</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optimizer.zero_grad()</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Implicit (new grads returned each time)</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Parameter Update</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optimizer.step()</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optimizer_state.update(grads)</a:t>
                      </a:r>
                      <a:endParaRPr sz="1200">
                        <a:solidFill>
                          <a:srgbClr val="1A1C1E"/>
                        </a:solidFill>
                        <a:latin typeface="Roboto"/>
                        <a:ea typeface="Roboto"/>
                        <a:cs typeface="Roboto"/>
                        <a:sym typeface="Roboto"/>
                      </a:endParaRPr>
                    </a:p>
                  </a:txBody>
                  <a:tcPr marT="57150" marB="57150" marR="114300" marL="114300"/>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sp>
        <p:nvSpPr>
          <p:cNvPr id="1056" name="Google Shape;1056;p114"/>
          <p:cNvSpPr txBox="1"/>
          <p:nvPr>
            <p:ph idx="1" type="body"/>
          </p:nvPr>
        </p:nvSpPr>
        <p:spPr>
          <a:xfrm>
            <a:off x="344500" y="1191375"/>
            <a:ext cx="82362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1A1C1E"/>
              </a:buClr>
              <a:buSzPts val="1800"/>
              <a:buFont typeface="Google Sans Text"/>
              <a:buChar char="●"/>
            </a:pPr>
            <a:r>
              <a:rPr lang="en" sz="1800">
                <a:solidFill>
                  <a:srgbClr val="1A1C1E"/>
                </a:solidFill>
                <a:highlight>
                  <a:srgbClr val="FFFFFF"/>
                </a:highlight>
                <a:latin typeface="Roboto Mono Medium"/>
                <a:ea typeface="Roboto Mono Medium"/>
                <a:cs typeface="Roboto Mono Medium"/>
                <a:sym typeface="Roboto Mono Medium"/>
              </a:rPr>
              <a:t>jax.sharding.Mesh</a:t>
            </a:r>
            <a:r>
              <a:rPr b="1" lang="en" sz="1800">
                <a:solidFill>
                  <a:srgbClr val="1A1C1E"/>
                </a:solidFill>
                <a:highlight>
                  <a:srgbClr val="FFFFFF"/>
                </a:highlight>
              </a:rPr>
              <a:t>:</a:t>
            </a:r>
            <a:r>
              <a:rPr lang="en" sz="1800">
                <a:solidFill>
                  <a:srgbClr val="1A1C1E"/>
                </a:solidFill>
                <a:highlight>
                  <a:srgbClr val="FFFFFF"/>
                </a:highlight>
              </a:rPr>
              <a:t> Defines a logical grid of your physical devices (e.g., GPUs/TPUs), with named axes (like 'data', 'model').</a:t>
            </a:r>
            <a:endParaRPr sz="1800">
              <a:solidFill>
                <a:srgbClr val="1A1C1E"/>
              </a:solidFill>
              <a:highlight>
                <a:srgbClr val="FFFFFF"/>
              </a:highlight>
            </a:endParaRPr>
          </a:p>
          <a:p>
            <a:pPr indent="-342900" lvl="0" marL="457200" rtl="0" algn="l">
              <a:lnSpc>
                <a:spcPct val="115000"/>
              </a:lnSpc>
              <a:spcBef>
                <a:spcPts val="1000"/>
              </a:spcBef>
              <a:spcAft>
                <a:spcPts val="0"/>
              </a:spcAft>
              <a:buClr>
                <a:srgbClr val="1A1C1E"/>
              </a:buClr>
              <a:buSzPts val="1800"/>
              <a:buFont typeface="Google Sans Text"/>
              <a:buChar char="●"/>
            </a:pPr>
            <a:r>
              <a:rPr b="1" lang="en" sz="1800">
                <a:solidFill>
                  <a:srgbClr val="1A1C1E"/>
                </a:solidFill>
                <a:highlight>
                  <a:srgbClr val="FFFFFF"/>
                </a:highlight>
              </a:rPr>
              <a:t> </a:t>
            </a:r>
            <a:r>
              <a:rPr lang="en" sz="1800">
                <a:solidFill>
                  <a:srgbClr val="1A1C1E"/>
                </a:solidFill>
                <a:highlight>
                  <a:srgbClr val="FFFFFF"/>
                </a:highlight>
                <a:latin typeface="Roboto Mono Medium"/>
                <a:ea typeface="Roboto Mono Medium"/>
                <a:cs typeface="Roboto Mono Medium"/>
                <a:sym typeface="Roboto Mono Medium"/>
              </a:rPr>
              <a:t>jax.sharding.PartitionSpec (P)</a:t>
            </a:r>
            <a:r>
              <a:rPr b="1" lang="en" sz="1800">
                <a:solidFill>
                  <a:srgbClr val="1A1C1E"/>
                </a:solidFill>
                <a:highlight>
                  <a:srgbClr val="FFFFFF"/>
                </a:highlight>
              </a:rPr>
              <a:t>:</a:t>
            </a:r>
            <a:r>
              <a:rPr lang="en" sz="1800">
                <a:solidFill>
                  <a:srgbClr val="1A1C1E"/>
                </a:solidFill>
                <a:highlight>
                  <a:srgbClr val="FFFFFF"/>
                </a:highlight>
              </a:rPr>
              <a:t> A tuple specifying how each dimension of a JAX array (tensor) is sharded (or replicated).</a:t>
            </a:r>
            <a:endParaRPr sz="1800">
              <a:solidFill>
                <a:srgbClr val="1A1C1E"/>
              </a:solidFill>
              <a:highlight>
                <a:srgbClr val="FFFFFF"/>
              </a:highlight>
            </a:endParaRPr>
          </a:p>
          <a:p>
            <a:pPr indent="-342900" lvl="0" marL="457200" rtl="0" algn="l">
              <a:lnSpc>
                <a:spcPct val="115000"/>
              </a:lnSpc>
              <a:spcBef>
                <a:spcPts val="1000"/>
              </a:spcBef>
              <a:spcAft>
                <a:spcPts val="0"/>
              </a:spcAft>
              <a:buClr>
                <a:srgbClr val="1A1C1E"/>
              </a:buClr>
              <a:buSzPts val="1800"/>
              <a:buFont typeface="Google Sans Text"/>
              <a:buChar char="●"/>
            </a:pPr>
            <a:r>
              <a:rPr lang="en" sz="1800">
                <a:solidFill>
                  <a:srgbClr val="1A1C1E"/>
                </a:solidFill>
                <a:highlight>
                  <a:srgbClr val="FFFFFF"/>
                </a:highlight>
                <a:latin typeface="Roboto Mono Medium"/>
                <a:ea typeface="Roboto Mono Medium"/>
                <a:cs typeface="Roboto Mono Medium"/>
                <a:sym typeface="Roboto Mono Medium"/>
              </a:rPr>
              <a:t>jax.sharding.NamedSharding</a:t>
            </a:r>
            <a:r>
              <a:rPr b="1" lang="en" sz="1800">
                <a:solidFill>
                  <a:srgbClr val="1A1C1E"/>
                </a:solidFill>
                <a:highlight>
                  <a:srgbClr val="FFFFFF"/>
                </a:highlight>
              </a:rPr>
              <a:t>:</a:t>
            </a:r>
            <a:r>
              <a:rPr lang="en" sz="1800">
                <a:solidFill>
                  <a:srgbClr val="1A1C1E"/>
                </a:solidFill>
                <a:highlight>
                  <a:srgbClr val="FFFFFF"/>
                </a:highlight>
              </a:rPr>
              <a:t> A pairing of a Mesh and a </a:t>
            </a:r>
            <a:r>
              <a:rPr lang="en" sz="1800">
                <a:solidFill>
                  <a:srgbClr val="1A1C1E"/>
                </a:solidFill>
                <a:highlight>
                  <a:srgbClr val="FFFFFF"/>
                </a:highlight>
                <a:latin typeface="Roboto Mono"/>
                <a:ea typeface="Roboto Mono"/>
                <a:cs typeface="Roboto Mono"/>
                <a:sym typeface="Roboto Mono"/>
              </a:rPr>
              <a:t>PartitionSpec</a:t>
            </a:r>
            <a:r>
              <a:rPr lang="en" sz="1800">
                <a:solidFill>
                  <a:srgbClr val="1A1C1E"/>
                </a:solidFill>
                <a:highlight>
                  <a:srgbClr val="FFFFFF"/>
                </a:highlight>
              </a:rPr>
              <a:t>, fully describing how an array should be distributed.</a:t>
            </a:r>
            <a:endParaRPr sz="1800">
              <a:solidFill>
                <a:srgbClr val="1A1C1E"/>
              </a:solidFill>
              <a:highlight>
                <a:srgbClr val="FFFFFF"/>
              </a:highlight>
            </a:endParaRPr>
          </a:p>
          <a:p>
            <a:pPr indent="-342900" lvl="0" marL="457200" rtl="0" algn="l">
              <a:lnSpc>
                <a:spcPct val="115000"/>
              </a:lnSpc>
              <a:spcBef>
                <a:spcPts val="1000"/>
              </a:spcBef>
              <a:spcAft>
                <a:spcPts val="1000"/>
              </a:spcAft>
              <a:buClr>
                <a:srgbClr val="1A1C1E"/>
              </a:buClr>
              <a:buSzPts val="1800"/>
              <a:buFont typeface="Google Sans Text"/>
              <a:buChar char="●"/>
            </a:pPr>
            <a:r>
              <a:rPr lang="en" sz="1800">
                <a:solidFill>
                  <a:srgbClr val="1A1C1E"/>
                </a:solidFill>
                <a:highlight>
                  <a:srgbClr val="FFFFFF"/>
                </a:highlight>
                <a:latin typeface="Roboto Medium"/>
                <a:ea typeface="Roboto Medium"/>
                <a:cs typeface="Roboto Medium"/>
                <a:sym typeface="Roboto Medium"/>
              </a:rPr>
              <a:t>PyTorch Parallel</a:t>
            </a:r>
            <a:r>
              <a:rPr b="1" lang="en" sz="1800">
                <a:solidFill>
                  <a:srgbClr val="1A1C1E"/>
                </a:solidFill>
                <a:highlight>
                  <a:srgbClr val="FFFFFF"/>
                </a:highlight>
              </a:rPr>
              <a:t>:</a:t>
            </a:r>
            <a:r>
              <a:rPr lang="en" sz="1800">
                <a:solidFill>
                  <a:srgbClr val="1A1C1E"/>
                </a:solidFill>
                <a:highlight>
                  <a:srgbClr val="FFFFFF"/>
                </a:highlight>
              </a:rPr>
              <a:t> </a:t>
            </a:r>
            <a:r>
              <a:rPr lang="en" sz="1800">
                <a:solidFill>
                  <a:srgbClr val="1A1C1E"/>
                </a:solidFill>
                <a:highlight>
                  <a:srgbClr val="FFFFFF"/>
                </a:highlight>
              </a:rPr>
              <a:t>JAX uses a unified sharding system instead of model wrappers like DDP and FSDP in Pytorch.</a:t>
            </a:r>
            <a:endParaRPr sz="1800"/>
          </a:p>
        </p:txBody>
      </p:sp>
      <p:sp>
        <p:nvSpPr>
          <p:cNvPr id="1057" name="Google Shape;1057;p114"/>
          <p:cNvSpPr txBox="1"/>
          <p:nvPr>
            <p:ph type="title"/>
          </p:nvPr>
        </p:nvSpPr>
        <p:spPr>
          <a:xfrm>
            <a:off x="344501" y="264375"/>
            <a:ext cx="7797000" cy="50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300"/>
              <a:t>Distributed Training - JAX Sharding Fundamentals Review</a:t>
            </a:r>
            <a:endParaRPr sz="23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61" name="Shape 1061"/>
        <p:cNvGrpSpPr/>
        <p:nvPr/>
      </p:nvGrpSpPr>
      <p:grpSpPr>
        <a:xfrm>
          <a:off x="0" y="0"/>
          <a:ext cx="0" cy="0"/>
          <a:chOff x="0" y="0"/>
          <a:chExt cx="0" cy="0"/>
        </a:xfrm>
      </p:grpSpPr>
      <p:sp>
        <p:nvSpPr>
          <p:cNvPr id="1062" name="Google Shape;1062;p115"/>
          <p:cNvSpPr txBox="1"/>
          <p:nvPr/>
        </p:nvSpPr>
        <p:spPr>
          <a:xfrm>
            <a:off x="375525" y="856925"/>
            <a:ext cx="8352600" cy="4179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Define sharding helper 'NS':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def</a:t>
            </a:r>
            <a:r>
              <a:rPr lang="en" sz="1050">
                <a:solidFill>
                  <a:srgbClr val="CE93D8"/>
                </a:solidFill>
                <a:latin typeface="Roboto Mono"/>
                <a:ea typeface="Roboto Mono"/>
                <a:cs typeface="Roboto Mono"/>
                <a:sym typeface="Roboto Mono"/>
              </a:rPr>
              <a:t> </a:t>
            </a:r>
            <a:r>
              <a:rPr lang="en" sz="1050">
                <a:solidFill>
                  <a:srgbClr val="CE93D8"/>
                </a:solidFill>
                <a:latin typeface="Roboto Mono"/>
                <a:ea typeface="Roboto Mono"/>
                <a:cs typeface="Roboto Mono"/>
                <a:sym typeface="Roboto Mono"/>
              </a:rPr>
              <a:t>NS</a:t>
            </a:r>
            <a:r>
              <a:rPr lang="en" sz="1050">
                <a:solidFill>
                  <a:srgbClr val="ECEFF1"/>
                </a:solidFill>
                <a:latin typeface="Roboto Mono"/>
                <a:ea typeface="Roboto Mono"/>
                <a:cs typeface="Roboto Mono"/>
                <a:sym typeface="Roboto Mono"/>
              </a:rPr>
              <a:t>(</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names: str </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 None</a:t>
            </a:r>
            <a:r>
              <a:rPr lang="en" sz="1050">
                <a:solidFill>
                  <a:srgbClr val="ECEFF1"/>
                </a:solidFill>
                <a:latin typeface="Roboto Mono"/>
                <a:ea typeface="Roboto Mono"/>
                <a:cs typeface="Roboto Mono"/>
                <a:sym typeface="Roboto Mono"/>
              </a:rPr>
              <a:t>) -&gt; NamedSharding:</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ECEFF1"/>
                </a:solidFill>
                <a:latin typeface="Roboto Mono"/>
                <a:ea typeface="Roboto Mono"/>
                <a:cs typeface="Roboto Mono"/>
                <a:sym typeface="Roboto Mono"/>
              </a:rPr>
              <a:t> NamedSharding(mesh, P(</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names))</a:t>
            </a:r>
            <a:endParaRPr sz="105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SimpleMLP</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(Partial definition)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din: int, dmid: int, dout: int,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nnx.Linear(din, dmid,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9CCC65"/>
                </a:solidFill>
                <a:latin typeface="Roboto Mono"/>
                <a:ea typeface="Roboto Mono"/>
                <a:cs typeface="Roboto Mono"/>
                <a:sym typeface="Roboto Mono"/>
              </a:rPr>
              <a:t> 'model'</a:t>
            </a:r>
            <a:r>
              <a:rPr lang="en" sz="1200">
                <a:solidFill>
                  <a:srgbClr val="4DD0E1"/>
                </a:solidFill>
                <a:latin typeface="Roboto Mono"/>
                <a:ea typeface="Roboto Mono"/>
                <a:cs typeface="Roboto Mono"/>
                <a:sym typeface="Roboto Mono"/>
              </a:rPr>
              <a:t> in</a:t>
            </a:r>
            <a:r>
              <a:rPr lang="en" sz="1200">
                <a:solidFill>
                  <a:srgbClr val="ECEFF1"/>
                </a:solidFill>
                <a:latin typeface="Roboto Mono"/>
                <a:ea typeface="Roboto Mono"/>
                <a:cs typeface="Roboto Mono"/>
                <a:sym typeface="Roboto Mono"/>
              </a:rPr>
              <a:t> mesh.axis_names: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Shard 2nd dim of kernel along 'model' axis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.dense1.kernel.sharding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.dense1.bias.sharding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Shard bias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else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Fallback: replicate if 'model' axis not present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.dense1.kernel.sharding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.dense1.bias.sharding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endParaRPr sz="1200">
              <a:solidFill>
                <a:srgbClr val="F06292"/>
              </a:solidFill>
              <a:latin typeface="Roboto Mono"/>
              <a:ea typeface="Roboto Mono"/>
              <a:cs typeface="Roboto Mono"/>
              <a:sym typeface="Roboto Mono"/>
            </a:endParaRPr>
          </a:p>
        </p:txBody>
      </p:sp>
      <p:sp>
        <p:nvSpPr>
          <p:cNvPr id="1063" name="Google Shape;1063;p115"/>
          <p:cNvSpPr txBox="1"/>
          <p:nvPr>
            <p:ph idx="4294967295" type="title"/>
          </p:nvPr>
        </p:nvSpPr>
        <p:spPr>
          <a:xfrm>
            <a:off x="344500" y="264375"/>
            <a:ext cx="8278500" cy="538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300">
                <a:solidFill>
                  <a:schemeClr val="lt2"/>
                </a:solidFill>
              </a:rPr>
              <a:t>Review Distributed Training - Sharding NNX Model Parameters</a:t>
            </a:r>
            <a:endParaRPr sz="2300">
              <a:solidFill>
                <a:schemeClr val="lt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116"/>
          <p:cNvSpPr txBox="1"/>
          <p:nvPr>
            <p:ph idx="1" type="body"/>
          </p:nvPr>
        </p:nvSpPr>
        <p:spPr>
          <a:xfrm>
            <a:off x="344500" y="1877175"/>
            <a:ext cx="8214900" cy="2792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The optimizer's internal state (e.g., Adam's momentum </a:t>
            </a:r>
            <a:r>
              <a:rPr lang="en" sz="1800">
                <a:latin typeface="Roboto Mono"/>
                <a:ea typeface="Roboto Mono"/>
                <a:cs typeface="Roboto Mono"/>
                <a:sym typeface="Roboto Mono"/>
              </a:rPr>
              <a:t>m</a:t>
            </a:r>
            <a:r>
              <a:rPr lang="en" sz="1800"/>
              <a:t> and variance </a:t>
            </a:r>
            <a:r>
              <a:rPr lang="en" sz="1800">
                <a:latin typeface="Roboto Mono"/>
                <a:ea typeface="Roboto Mono"/>
                <a:cs typeface="Roboto Mono"/>
                <a:sym typeface="Roboto Mono"/>
              </a:rPr>
              <a:t>v</a:t>
            </a:r>
            <a:r>
              <a:rPr lang="en" sz="1800"/>
              <a:t> vectors) should be sharded identically to the model parameters they correspond to.</a:t>
            </a:r>
            <a:endParaRPr sz="1800"/>
          </a:p>
          <a:p>
            <a:pPr indent="-342900" lvl="0" marL="457200" rtl="0" algn="l">
              <a:lnSpc>
                <a:spcPct val="150000"/>
              </a:lnSpc>
              <a:spcBef>
                <a:spcPts val="1000"/>
              </a:spcBef>
              <a:spcAft>
                <a:spcPts val="1000"/>
              </a:spcAft>
              <a:buSzPts val="1800"/>
              <a:buChar char="●"/>
            </a:pPr>
            <a:r>
              <a:rPr b="1" lang="en" sz="1800"/>
              <a:t>Process</a:t>
            </a:r>
            <a:r>
              <a:rPr lang="en" sz="1800"/>
              <a:t>: Exactly like model sharding, with one difference.  Instead of:</a:t>
            </a:r>
            <a:br>
              <a:rPr lang="en" sz="1800"/>
            </a:br>
            <a:r>
              <a:rPr lang="en" sz="1800"/>
              <a:t>	</a:t>
            </a:r>
            <a:r>
              <a:rPr lang="en" sz="1800">
                <a:latin typeface="Roboto Mono Medium"/>
                <a:ea typeface="Roboto Mono Medium"/>
                <a:cs typeface="Roboto Mono Medium"/>
                <a:sym typeface="Roboto Mono Medium"/>
              </a:rPr>
              <a:t>nnx.state(model)</a:t>
            </a:r>
            <a:br>
              <a:rPr lang="en" sz="1800"/>
            </a:br>
            <a:r>
              <a:rPr lang="en" sz="1800"/>
              <a:t>You use:</a:t>
            </a:r>
            <a:br>
              <a:rPr lang="en" sz="1800"/>
            </a:br>
            <a:r>
              <a:rPr lang="en" sz="1800"/>
              <a:t>	</a:t>
            </a:r>
            <a:r>
              <a:rPr lang="en" sz="1800">
                <a:latin typeface="Roboto Mono Medium"/>
                <a:ea typeface="Roboto Mono Medium"/>
                <a:cs typeface="Roboto Mono Medium"/>
                <a:sym typeface="Roboto Mono Medium"/>
              </a:rPr>
              <a:t>nnx.state(optimizer, </a:t>
            </a:r>
            <a:r>
              <a:rPr lang="en" sz="1800">
                <a:highlight>
                  <a:srgbClr val="FFFF00"/>
                </a:highlight>
                <a:latin typeface="Roboto Mono Medium"/>
                <a:ea typeface="Roboto Mono Medium"/>
                <a:cs typeface="Roboto Mono Medium"/>
                <a:sym typeface="Roboto Mono Medium"/>
              </a:rPr>
              <a:t>nnx.optimizer.OptState</a:t>
            </a:r>
            <a:r>
              <a:rPr lang="en" sz="1800">
                <a:latin typeface="Roboto Mono Medium"/>
                <a:ea typeface="Roboto Mono Medium"/>
                <a:cs typeface="Roboto Mono Medium"/>
                <a:sym typeface="Roboto Mono Medium"/>
              </a:rPr>
              <a:t>)</a:t>
            </a:r>
            <a:endParaRPr sz="1800">
              <a:latin typeface="Roboto Mono Medium"/>
              <a:ea typeface="Roboto Mono Medium"/>
              <a:cs typeface="Roboto Mono Medium"/>
              <a:sym typeface="Roboto Mono Medium"/>
            </a:endParaRPr>
          </a:p>
        </p:txBody>
      </p:sp>
      <p:sp>
        <p:nvSpPr>
          <p:cNvPr id="1069" name="Google Shape;1069;p11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Training - Sharding </a:t>
            </a:r>
            <a:r>
              <a:rPr lang="en">
                <a:latin typeface="Roboto Mono"/>
                <a:ea typeface="Roboto Mono"/>
                <a:cs typeface="Roboto Mono"/>
                <a:sym typeface="Roboto Mono"/>
              </a:rPr>
              <a:t>nnx.Optimizer</a:t>
            </a:r>
            <a:endParaRPr>
              <a:latin typeface="Roboto Mono"/>
              <a:ea typeface="Roboto Mono"/>
              <a:cs typeface="Roboto Mono"/>
              <a:sym typeface="Roboto Mon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90"/>
          <p:cNvSpPr txBox="1"/>
          <p:nvPr>
            <p:ph idx="1" type="body"/>
          </p:nvPr>
        </p:nvSpPr>
        <p:spPr>
          <a:xfrm>
            <a:off x="344500" y="1038975"/>
            <a:ext cx="79710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Flax NNX</a:t>
            </a:r>
            <a:r>
              <a:rPr lang="en" sz="1800"/>
              <a:t>: A Pythonic and flexible API for defining neural networks in JAX. It offers a mutable, object-oriented approach that will feel familiar to PyTorch users.</a:t>
            </a:r>
            <a:endParaRPr sz="1800"/>
          </a:p>
          <a:p>
            <a:pPr indent="-342900" lvl="0" marL="457200" rtl="0" algn="l">
              <a:lnSpc>
                <a:spcPct val="115000"/>
              </a:lnSpc>
              <a:spcBef>
                <a:spcPts val="1000"/>
              </a:spcBef>
              <a:spcAft>
                <a:spcPts val="0"/>
              </a:spcAft>
              <a:buSzPts val="1800"/>
              <a:buChar char="●"/>
            </a:pPr>
            <a:r>
              <a:rPr b="1" lang="en" sz="1800"/>
              <a:t>Optax</a:t>
            </a:r>
            <a:r>
              <a:rPr lang="en" sz="1800"/>
              <a:t>: The de facto gradient processing and optimization library for JAX, known for its composability.</a:t>
            </a:r>
            <a:endParaRPr sz="1800"/>
          </a:p>
          <a:p>
            <a:pPr indent="-342900" lvl="0" marL="457200" rtl="0" algn="l">
              <a:lnSpc>
                <a:spcPct val="115000"/>
              </a:lnSpc>
              <a:spcBef>
                <a:spcPts val="1000"/>
              </a:spcBef>
              <a:spcAft>
                <a:spcPts val="0"/>
              </a:spcAft>
              <a:buSzPts val="1800"/>
              <a:buChar char="●"/>
            </a:pPr>
            <a:r>
              <a:rPr b="1" lang="en" sz="1800"/>
              <a:t>The Synergy</a:t>
            </a:r>
            <a:r>
              <a:rPr lang="en" sz="1800"/>
              <a:t>: </a:t>
            </a:r>
            <a:r>
              <a:rPr lang="en" sz="1800">
                <a:latin typeface="Roboto Mono Medium"/>
                <a:ea typeface="Roboto Mono Medium"/>
                <a:cs typeface="Roboto Mono Medium"/>
                <a:sym typeface="Roboto Mono Medium"/>
              </a:rPr>
              <a:t>flax.nnx.Optimizer</a:t>
            </a:r>
            <a:r>
              <a:rPr lang="en" sz="1800"/>
              <a:t> acts as a bridge, allowing Flax NNX models to seamlessly use Optax optimizers.</a:t>
            </a:r>
            <a:endParaRPr sz="1800"/>
          </a:p>
          <a:p>
            <a:pPr indent="-342900" lvl="0" marL="457200" rtl="0" algn="l">
              <a:lnSpc>
                <a:spcPct val="115000"/>
              </a:lnSpc>
              <a:spcBef>
                <a:spcPts val="1000"/>
              </a:spcBef>
              <a:spcAft>
                <a:spcPts val="1000"/>
              </a:spcAft>
              <a:buSzPts val="1800"/>
              <a:buChar char="●"/>
            </a:pPr>
            <a:r>
              <a:rPr b="1" lang="en" sz="1800"/>
              <a:t>Goal</a:t>
            </a:r>
            <a:r>
              <a:rPr lang="en" sz="1800"/>
              <a:t>: Combine JAX's high performance with an intuitive model definition style (like PyTorch's </a:t>
            </a:r>
            <a:r>
              <a:rPr lang="en" sz="1800">
                <a:latin typeface="Roboto Mono Medium"/>
                <a:ea typeface="Roboto Mono Medium"/>
                <a:cs typeface="Roboto Mono Medium"/>
                <a:sym typeface="Roboto Mono Medium"/>
              </a:rPr>
              <a:t>nn.Module</a:t>
            </a:r>
            <a:r>
              <a:rPr lang="en" sz="1800"/>
              <a:t>) and a sophisticated optimization toolkit.</a:t>
            </a:r>
            <a:endParaRPr sz="1800"/>
          </a:p>
        </p:txBody>
      </p:sp>
      <p:sp>
        <p:nvSpPr>
          <p:cNvPr id="912" name="Google Shape;912;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Review</a:t>
            </a:r>
            <a:r>
              <a:rPr lang="en"/>
              <a:t> - The JAX Ecosystem for PyTorch Users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73" name="Shape 1073"/>
        <p:cNvGrpSpPr/>
        <p:nvPr/>
      </p:nvGrpSpPr>
      <p:grpSpPr>
        <a:xfrm>
          <a:off x="0" y="0"/>
          <a:ext cx="0" cy="0"/>
          <a:chOff x="0" y="0"/>
          <a:chExt cx="0" cy="0"/>
        </a:xfrm>
      </p:grpSpPr>
      <p:sp>
        <p:nvSpPr>
          <p:cNvPr id="1074" name="Google Shape;1074;p117"/>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create_model_and_optimizer</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SimpleLinear()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optax.adamw(</a:t>
            </a:r>
            <a:r>
              <a:rPr lang="en" sz="1200">
                <a:solidFill>
                  <a:srgbClr val="FBC02D"/>
                </a:solidFill>
                <a:latin typeface="Roboto Mono"/>
                <a:ea typeface="Roboto Mono"/>
                <a:cs typeface="Roboto Mono"/>
                <a:sym typeface="Roboto Mono"/>
              </a:rPr>
              <a:t>1e-3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shard model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model_shardings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nnx.spmd.get_partition_spec(model_state,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model_state, model_shardings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nnx.update(model, model_sharded_state)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Continued on next slide …</a:t>
            </a:r>
            <a:endParaRPr sz="1200">
              <a:solidFill>
                <a:srgbClr val="F06292"/>
              </a:solidFill>
              <a:latin typeface="Roboto Mono"/>
              <a:ea typeface="Roboto Mono"/>
              <a:cs typeface="Roboto Mono"/>
              <a:sym typeface="Roboto Mono"/>
            </a:endParaRPr>
          </a:p>
        </p:txBody>
      </p:sp>
      <p:sp>
        <p:nvSpPr>
          <p:cNvPr id="1075" name="Google Shape;1075;p11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Training - Sharding (Part 1)</a:t>
            </a:r>
            <a:endParaRPr>
              <a:solidFill>
                <a:schemeClr val="lt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79" name="Shape 1079"/>
        <p:cNvGrpSpPr/>
        <p:nvPr/>
      </p:nvGrpSpPr>
      <p:grpSpPr>
        <a:xfrm>
          <a:off x="0" y="0"/>
          <a:ext cx="0" cy="0"/>
          <a:chOff x="0" y="0"/>
          <a:chExt cx="0" cy="0"/>
        </a:xfrm>
      </p:grpSpPr>
      <p:sp>
        <p:nvSpPr>
          <p:cNvPr id="1080" name="Google Shape;1080;p118"/>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 Continued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shard optimizer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nnx.state(optimizer, nnx.optimizer.OptState) </a:t>
            </a:r>
            <a:r>
              <a:rPr lang="en" sz="1200">
                <a:solidFill>
                  <a:srgbClr val="F06292"/>
                </a:solidFill>
                <a:latin typeface="Roboto Mono"/>
                <a:ea typeface="Roboto Mono"/>
                <a:cs typeface="Roboto Mono"/>
                <a:sym typeface="Roboto Mono"/>
              </a:rPr>
              <a:t># select only the optimizer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optimizer_shardings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nnx.spmd.get_partition_spec</a:t>
            </a:r>
            <a:r>
              <a:rPr lang="en" sz="1200">
                <a:solidFill>
                  <a:srgbClr val="ECEFF1"/>
                </a:solidFill>
                <a:latin typeface="Roboto Mono"/>
                <a:ea typeface="Roboto Mono"/>
                <a:cs typeface="Roboto Mono"/>
                <a:sym typeface="Roboto Mono"/>
              </a:rPr>
              <a:t>(optimizer_state,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optimizer_state, optimizer_shardings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nnx.update(optimizer, optimizer_sharded_state)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model,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with</a:t>
            </a:r>
            <a:r>
              <a:rPr lang="en" sz="1200">
                <a:solidFill>
                  <a:srgbClr val="ECEFF1"/>
                </a:solidFill>
                <a:latin typeface="Roboto Mono"/>
                <a:ea typeface="Roboto Mono"/>
                <a:cs typeface="Roboto Mono"/>
                <a:sym typeface="Roboto Mono"/>
              </a:rPr>
              <a:t> mesh: </a:t>
            </a:r>
            <a:r>
              <a:rPr lang="en" sz="1200">
                <a:solidFill>
                  <a:srgbClr val="F06292"/>
                </a:solidFill>
                <a:latin typeface="Roboto Mono"/>
                <a:ea typeface="Roboto Mono"/>
                <a:cs typeface="Roboto Mono"/>
                <a:sym typeface="Roboto Mono"/>
              </a:rPr>
              <a:t># Run inside a Mesh context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create_model_and_optimizer()</a:t>
            </a:r>
            <a:endParaRPr sz="1200">
              <a:solidFill>
                <a:srgbClr val="ECEFF1"/>
              </a:solidFill>
              <a:latin typeface="Roboto Mono"/>
              <a:ea typeface="Roboto Mono"/>
              <a:cs typeface="Roboto Mono"/>
              <a:sym typeface="Roboto Mono"/>
            </a:endParaRPr>
          </a:p>
        </p:txBody>
      </p:sp>
      <p:sp>
        <p:nvSpPr>
          <p:cNvPr id="1081" name="Google Shape;1081;p11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Training - Sharding (Part 2)</a:t>
            </a:r>
            <a:endParaRPr>
              <a:solidFill>
                <a:schemeClr val="lt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85" name="Shape 1085"/>
        <p:cNvGrpSpPr/>
        <p:nvPr/>
      </p:nvGrpSpPr>
      <p:grpSpPr>
        <a:xfrm>
          <a:off x="0" y="0"/>
          <a:ext cx="0" cy="0"/>
          <a:chOff x="0" y="0"/>
          <a:chExt cx="0" cy="0"/>
        </a:xfrm>
      </p:grpSpPr>
      <p:sp>
        <p:nvSpPr>
          <p:cNvPr id="1086" name="Google Shape;1086;p119"/>
          <p:cNvSpPr txBox="1"/>
          <p:nvPr/>
        </p:nvSpPr>
        <p:spPr>
          <a:xfrm>
            <a:off x="375525" y="856925"/>
            <a:ext cx="8352600" cy="1877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whole_state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nnx.state(optimizer)</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"Whole state:"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nnx.display(whole_state)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optimizer_state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nnx.state(optimizer, </a:t>
            </a:r>
            <a:r>
              <a:rPr b="1" lang="en" sz="1100">
                <a:solidFill>
                  <a:srgbClr val="ECEFF1"/>
                </a:solidFill>
                <a:highlight>
                  <a:srgbClr val="85200C"/>
                </a:highlight>
                <a:latin typeface="Roboto Mono"/>
                <a:ea typeface="Roboto Mono"/>
                <a:cs typeface="Roboto Mono"/>
                <a:sym typeface="Roboto Mono"/>
              </a:rPr>
              <a:t>nnx.optimizer.OptState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\n</a:t>
            </a:r>
            <a:r>
              <a:rPr lang="en" sz="1100">
                <a:solidFill>
                  <a:srgbClr val="9CCC65"/>
                </a:solidFill>
                <a:latin typeface="Roboto Mono"/>
                <a:ea typeface="Roboto Mono"/>
                <a:cs typeface="Roboto Mono"/>
                <a:sym typeface="Roboto Mono"/>
              </a:rPr>
              <a:t>Just the optimizer and step:"</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nnx.display(optimizer_state)</a:t>
            </a:r>
            <a:endParaRPr sz="1100">
              <a:solidFill>
                <a:srgbClr val="ECEFF1"/>
              </a:solidFill>
              <a:latin typeface="Roboto Mono"/>
              <a:ea typeface="Roboto Mono"/>
              <a:cs typeface="Roboto Mono"/>
              <a:sym typeface="Roboto Mono"/>
            </a:endParaRPr>
          </a:p>
        </p:txBody>
      </p:sp>
      <p:sp>
        <p:nvSpPr>
          <p:cNvPr id="1087" name="Google Shape;1087;p11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Training - Sharding - Filtering</a:t>
            </a:r>
            <a:endParaRPr>
              <a:solidFill>
                <a:schemeClr val="lt2"/>
              </a:solidFill>
            </a:endParaRPr>
          </a:p>
        </p:txBody>
      </p:sp>
      <p:pic>
        <p:nvPicPr>
          <p:cNvPr id="1088" name="Google Shape;1088;p119"/>
          <p:cNvPicPr preferRelativeResize="0"/>
          <p:nvPr/>
        </p:nvPicPr>
        <p:blipFill>
          <a:blip r:embed="rId3">
            <a:alphaModFix/>
          </a:blip>
          <a:stretch>
            <a:fillRect/>
          </a:stretch>
        </p:blipFill>
        <p:spPr>
          <a:xfrm>
            <a:off x="473150" y="2734625"/>
            <a:ext cx="8416775" cy="2331075"/>
          </a:xfrm>
          <a:prstGeom prst="rect">
            <a:avLst/>
          </a:prstGeom>
          <a:noFill/>
          <a:ln>
            <a:noFill/>
          </a:ln>
        </p:spPr>
      </p:pic>
      <p:sp>
        <p:nvSpPr>
          <p:cNvPr id="1089" name="Google Shape;1089;p119"/>
          <p:cNvSpPr/>
          <p:nvPr/>
        </p:nvSpPr>
        <p:spPr>
          <a:xfrm>
            <a:off x="814450" y="3106800"/>
            <a:ext cx="939300" cy="630000"/>
          </a:xfrm>
          <a:prstGeom prst="rect">
            <a:avLst/>
          </a:prstGeom>
          <a:noFill/>
          <a:ln cap="flat" cmpd="sng" w="28575">
            <a:solidFill>
              <a:srgbClr val="1D8E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090" name="Google Shape;1090;p119"/>
          <p:cNvSpPr/>
          <p:nvPr/>
        </p:nvSpPr>
        <p:spPr>
          <a:xfrm>
            <a:off x="760650" y="4321075"/>
            <a:ext cx="939300" cy="507600"/>
          </a:xfrm>
          <a:prstGeom prst="rect">
            <a:avLst/>
          </a:prstGeom>
          <a:noFill/>
          <a:ln cap="flat" cmpd="sng" w="28575">
            <a:solidFill>
              <a:srgbClr val="1D8E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sp>
        <p:nvSpPr>
          <p:cNvPr id="1095" name="Google Shape;1095;p120"/>
          <p:cNvSpPr txBox="1"/>
          <p:nvPr>
            <p:ph idx="1" type="body"/>
          </p:nvPr>
        </p:nvSpPr>
        <p:spPr>
          <a:xfrm>
            <a:off x="344500" y="810375"/>
            <a:ext cx="8209500" cy="40968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Optax + Flax NNX</a:t>
            </a:r>
            <a:r>
              <a:rPr lang="en" sz="1700"/>
              <a:t>: A highly flexible and powerful optimization framework within JAX, offering a PyTorch-like feel for model definition with NNX.</a:t>
            </a:r>
            <a:endParaRPr sz="1700"/>
          </a:p>
          <a:p>
            <a:pPr indent="-336550" lvl="0" marL="457200" rtl="0" algn="l">
              <a:lnSpc>
                <a:spcPct val="115000"/>
              </a:lnSpc>
              <a:spcBef>
                <a:spcPts val="1000"/>
              </a:spcBef>
              <a:spcAft>
                <a:spcPts val="0"/>
              </a:spcAft>
              <a:buSzPts val="1700"/>
              <a:buChar char="●"/>
            </a:pPr>
            <a:r>
              <a:rPr b="1" lang="en" sz="1700"/>
              <a:t>Recommendations for PyTorch Users:</a:t>
            </a:r>
            <a:endParaRPr b="1" sz="1700"/>
          </a:p>
          <a:p>
            <a:pPr indent="-336550" lvl="1" marL="914400" rtl="0" algn="l">
              <a:lnSpc>
                <a:spcPct val="115000"/>
              </a:lnSpc>
              <a:spcBef>
                <a:spcPts val="1000"/>
              </a:spcBef>
              <a:spcAft>
                <a:spcPts val="0"/>
              </a:spcAft>
              <a:buSzPts val="1700"/>
              <a:buChar char="○"/>
            </a:pPr>
            <a:r>
              <a:rPr lang="en" sz="1700"/>
              <a:t>Define Optax transformations (</a:t>
            </a:r>
            <a:r>
              <a:rPr lang="en" sz="1700"/>
              <a:t>opt</a:t>
            </a:r>
            <a:r>
              <a:rPr lang="en" sz="1700"/>
              <a:t>) separately for clarity, especially for complex chains or schedules.</a:t>
            </a:r>
            <a:endParaRPr sz="1700"/>
          </a:p>
          <a:p>
            <a:pPr indent="-336550" lvl="1" marL="914400" rtl="0" algn="l">
              <a:lnSpc>
                <a:spcPct val="115000"/>
              </a:lnSpc>
              <a:spcBef>
                <a:spcPts val="1000"/>
              </a:spcBef>
              <a:spcAft>
                <a:spcPts val="0"/>
              </a:spcAft>
              <a:buSzPts val="1700"/>
              <a:buChar char="○"/>
            </a:pPr>
            <a:r>
              <a:rPr lang="en" sz="1700"/>
              <a:t>Always use </a:t>
            </a:r>
            <a:r>
              <a:rPr lang="en" sz="1700">
                <a:latin typeface="Roboto Mono"/>
                <a:ea typeface="Roboto Mono"/>
                <a:cs typeface="Roboto Mono"/>
                <a:sym typeface="Roboto Mono"/>
              </a:rPr>
              <a:t>@nnx.jit</a:t>
            </a:r>
            <a:r>
              <a:rPr lang="en" sz="1700"/>
              <a:t> for training step functions for performance and correct state handling.</a:t>
            </a:r>
            <a:endParaRPr sz="1700"/>
          </a:p>
          <a:p>
            <a:pPr indent="-336550" lvl="1" marL="914400" rtl="0" algn="l">
              <a:lnSpc>
                <a:spcPct val="115000"/>
              </a:lnSpc>
              <a:spcBef>
                <a:spcPts val="1000"/>
              </a:spcBef>
              <a:spcAft>
                <a:spcPts val="0"/>
              </a:spcAft>
              <a:buSzPts val="1700"/>
              <a:buChar char="○"/>
            </a:pPr>
            <a:r>
              <a:rPr lang="en" sz="1700"/>
              <a:t>For per-parameter optimization rules, </a:t>
            </a:r>
            <a:r>
              <a:rPr lang="en" sz="1700">
                <a:latin typeface="Roboto Mono"/>
                <a:ea typeface="Roboto Mono"/>
                <a:cs typeface="Roboto Mono"/>
                <a:sym typeface="Roboto Mono"/>
              </a:rPr>
              <a:t>optax.partition</a:t>
            </a:r>
            <a:r>
              <a:rPr lang="en" sz="1700"/>
              <a:t> is generally preferred. Master creating the </a:t>
            </a:r>
            <a:r>
              <a:rPr lang="en" sz="1700">
                <a:latin typeface="Roboto Mono"/>
                <a:ea typeface="Roboto Mono"/>
                <a:cs typeface="Roboto Mono"/>
                <a:sym typeface="Roboto Mono"/>
              </a:rPr>
              <a:t>param_labels</a:t>
            </a:r>
            <a:r>
              <a:rPr lang="en" sz="1700"/>
              <a:t> PyTree.</a:t>
            </a:r>
            <a:endParaRPr sz="1700"/>
          </a:p>
          <a:p>
            <a:pPr indent="-336550" lvl="1" marL="914400" rtl="0" algn="l">
              <a:lnSpc>
                <a:spcPct val="115000"/>
              </a:lnSpc>
              <a:spcBef>
                <a:spcPts val="1000"/>
              </a:spcBef>
              <a:spcAft>
                <a:spcPts val="1000"/>
              </a:spcAft>
              <a:buSzPts val="1700"/>
              <a:buChar char="○"/>
            </a:pPr>
            <a:r>
              <a:rPr lang="en" sz="1700"/>
              <a:t>Distributed training in JAX involves explicit sharding. While requiring careful setup, it provides fine-grained control.</a:t>
            </a:r>
            <a:endParaRPr sz="1700"/>
          </a:p>
        </p:txBody>
      </p:sp>
      <p:sp>
        <p:nvSpPr>
          <p:cNvPr id="1096" name="Google Shape;1096;p12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&amp; Best Practices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121"/>
          <p:cNvSpPr txBox="1"/>
          <p:nvPr>
            <p:ph idx="1" type="body"/>
          </p:nvPr>
        </p:nvSpPr>
        <p:spPr>
          <a:xfrm>
            <a:off x="344500" y="734175"/>
            <a:ext cx="6075600" cy="4285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Font typeface="Arial"/>
              <a:buChar char="●"/>
            </a:pPr>
            <a:r>
              <a:rPr lang="en" sz="1800">
                <a:solidFill>
                  <a:srgbClr val="000000"/>
                </a:solidFill>
                <a:latin typeface="Arial"/>
                <a:ea typeface="Arial"/>
                <a:cs typeface="Arial"/>
                <a:sym typeface="Arial"/>
              </a:rPr>
              <a:t>Optax Documentation:</a:t>
            </a:r>
            <a:r>
              <a:rPr lang="en" sz="1800">
                <a:solidFill>
                  <a:srgbClr val="000000"/>
                </a:solidFill>
                <a:uFill>
                  <a:noFill/>
                </a:uFill>
                <a:latin typeface="Arial"/>
                <a:ea typeface="Arial"/>
                <a:cs typeface="Arial"/>
                <a:sym typeface="Arial"/>
                <a:hlinkClick r:id="rId3">
                  <a:extLst>
                    <a:ext uri="{A12FA001-AC4F-418D-AE19-62706E023703}">
                      <ahyp:hlinkClr val="tx"/>
                    </a:ext>
                  </a:extLst>
                </a:hlinkClick>
              </a:rPr>
              <a:t> </a:t>
            </a:r>
            <a:r>
              <a:rPr lang="en" sz="1800" u="sng">
                <a:solidFill>
                  <a:schemeClr val="hlink"/>
                </a:solidFill>
                <a:latin typeface="Arial"/>
                <a:ea typeface="Arial"/>
                <a:cs typeface="Arial"/>
                <a:sym typeface="Arial"/>
                <a:hlinkClick r:id="rId4"/>
              </a:rPr>
              <a:t>https://optax.readthedocs.io/en/latest/index.html</a:t>
            </a:r>
            <a:endParaRPr sz="1800" u="sng">
              <a:solidFill>
                <a:schemeClr val="hlink"/>
              </a:solidFill>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solidFill>
                  <a:srgbClr val="000000"/>
                </a:solidFill>
                <a:latin typeface="Arial"/>
                <a:ea typeface="Arial"/>
                <a:cs typeface="Arial"/>
                <a:sym typeface="Arial"/>
              </a:rPr>
              <a:t>JAX Documentation:</a:t>
            </a:r>
            <a:r>
              <a:rPr lang="en" sz="1800">
                <a:solidFill>
                  <a:srgbClr val="000000"/>
                </a:solidFill>
                <a:uFill>
                  <a:noFill/>
                </a:uFill>
                <a:latin typeface="Arial"/>
                <a:ea typeface="Arial"/>
                <a:cs typeface="Arial"/>
                <a:sym typeface="Arial"/>
                <a:hlinkClick r:id="rId5">
                  <a:extLst>
                    <a:ext uri="{A12FA001-AC4F-418D-AE19-62706E023703}">
                      <ahyp:hlinkClr val="tx"/>
                    </a:ext>
                  </a:extLst>
                </a:hlinkClick>
              </a:rPr>
              <a:t> </a:t>
            </a:r>
            <a:r>
              <a:rPr lang="en" sz="1800" u="sng">
                <a:solidFill>
                  <a:schemeClr val="hlink"/>
                </a:solidFill>
                <a:latin typeface="Arial"/>
                <a:ea typeface="Arial"/>
                <a:cs typeface="Arial"/>
                <a:sym typeface="Arial"/>
                <a:hlinkClick r:id="rId6"/>
              </a:rPr>
              <a:t>https://jax.readthedocs.io/en/latest/</a:t>
            </a:r>
            <a:endParaRPr sz="1800" u="sng">
              <a:solidFill>
                <a:schemeClr val="hlink"/>
              </a:solidFill>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solidFill>
                  <a:srgbClr val="000000"/>
                </a:solidFill>
                <a:latin typeface="Arial"/>
                <a:ea typeface="Arial"/>
                <a:cs typeface="Arial"/>
                <a:sym typeface="Arial"/>
              </a:rPr>
              <a:t>Flax Documentation:</a:t>
            </a:r>
            <a:r>
              <a:rPr lang="en" sz="1800">
                <a:solidFill>
                  <a:srgbClr val="000000"/>
                </a:solidFill>
                <a:uFill>
                  <a:noFill/>
                </a:uFill>
                <a:latin typeface="Arial"/>
                <a:ea typeface="Arial"/>
                <a:cs typeface="Arial"/>
                <a:sym typeface="Arial"/>
                <a:hlinkClick r:id="rId7">
                  <a:extLst>
                    <a:ext uri="{A12FA001-AC4F-418D-AE19-62706E023703}">
                      <ahyp:hlinkClr val="tx"/>
                    </a:ext>
                  </a:extLst>
                </a:hlinkClick>
              </a:rPr>
              <a:t> </a:t>
            </a:r>
            <a:r>
              <a:rPr lang="en" sz="1800" u="sng">
                <a:solidFill>
                  <a:schemeClr val="hlink"/>
                </a:solidFill>
                <a:latin typeface="Arial"/>
                <a:ea typeface="Arial"/>
                <a:cs typeface="Arial"/>
                <a:sym typeface="Arial"/>
                <a:hlinkClick r:id="rId8"/>
              </a:rPr>
              <a:t>https://flax.readthedocs.io/en/latest/</a:t>
            </a:r>
            <a:br>
              <a:rPr lang="en" sz="1800" u="sng">
                <a:solidFill>
                  <a:schemeClr val="hlink"/>
                </a:solidFill>
                <a:latin typeface="Arial"/>
                <a:ea typeface="Arial"/>
                <a:cs typeface="Arial"/>
                <a:sym typeface="Arial"/>
              </a:rPr>
            </a:br>
            <a:r>
              <a:rPr lang="en" sz="1800" u="sng">
                <a:solidFill>
                  <a:schemeClr val="hlink"/>
                </a:solidFill>
                <a:latin typeface="Arial"/>
                <a:ea typeface="Arial"/>
                <a:cs typeface="Arial"/>
                <a:sym typeface="Arial"/>
              </a:rPr>
              <a:t>http://github.com/jax-ml/jax-llm-examples</a:t>
            </a:r>
            <a:endParaRPr sz="1800" u="sng">
              <a:solidFill>
                <a:schemeClr val="hlink"/>
              </a:solidFill>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solidFill>
                  <a:srgbClr val="000000"/>
                </a:solidFill>
                <a:latin typeface="Arial"/>
                <a:ea typeface="Arial"/>
                <a:cs typeface="Arial"/>
                <a:sym typeface="Arial"/>
              </a:rPr>
              <a:t>Optax Examples:</a:t>
            </a:r>
            <a:r>
              <a:rPr lang="en" sz="1800">
                <a:solidFill>
                  <a:srgbClr val="000000"/>
                </a:solidFill>
                <a:uFill>
                  <a:noFill/>
                </a:uFill>
                <a:latin typeface="Arial"/>
                <a:ea typeface="Arial"/>
                <a:cs typeface="Arial"/>
                <a:sym typeface="Arial"/>
                <a:hlinkClick r:id="rId9">
                  <a:extLst>
                    <a:ext uri="{A12FA001-AC4F-418D-AE19-62706E023703}">
                      <ahyp:hlinkClr val="tx"/>
                    </a:ext>
                  </a:extLst>
                </a:hlinkClick>
              </a:rPr>
              <a:t> </a:t>
            </a:r>
            <a:r>
              <a:rPr lang="en" sz="1800" u="sng">
                <a:solidFill>
                  <a:schemeClr val="hlink"/>
                </a:solidFill>
                <a:latin typeface="Arial"/>
                <a:ea typeface="Arial"/>
                <a:cs typeface="Arial"/>
                <a:sym typeface="Arial"/>
                <a:hlinkClick r:id="rId10"/>
              </a:rPr>
              <a:t>https://optax.readthedocs.io/en/latest/examples.html</a:t>
            </a:r>
            <a:endParaRPr sz="1800" u="sng">
              <a:solidFill>
                <a:schemeClr val="hlink"/>
              </a:solidFill>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solidFill>
                  <a:srgbClr val="000000"/>
                </a:solidFill>
                <a:latin typeface="Arial"/>
                <a:ea typeface="Arial"/>
                <a:cs typeface="Arial"/>
                <a:sym typeface="Arial"/>
              </a:rPr>
              <a:t>JAX Examples:</a:t>
            </a:r>
            <a:r>
              <a:rPr lang="en" sz="1800">
                <a:solidFill>
                  <a:srgbClr val="000000"/>
                </a:solidFill>
                <a:uFill>
                  <a:noFill/>
                </a:uFill>
                <a:latin typeface="Arial"/>
                <a:ea typeface="Arial"/>
                <a:cs typeface="Arial"/>
                <a:sym typeface="Arial"/>
                <a:hlinkClick r:id="rId11">
                  <a:extLst>
                    <a:ext uri="{A12FA001-AC4F-418D-AE19-62706E023703}">
                      <ahyp:hlinkClr val="tx"/>
                    </a:ext>
                  </a:extLst>
                </a:hlinkClick>
              </a:rPr>
              <a:t> </a:t>
            </a:r>
            <a:r>
              <a:rPr lang="en" sz="1800" u="sng">
                <a:solidFill>
                  <a:schemeClr val="hlink"/>
                </a:solidFill>
                <a:latin typeface="Arial"/>
                <a:ea typeface="Arial"/>
                <a:cs typeface="Arial"/>
                <a:sym typeface="Arial"/>
                <a:hlinkClick r:id="rId12"/>
              </a:rPr>
              <a:t>https://github.com/google/jax/tree/main/examples</a:t>
            </a:r>
            <a:endParaRPr sz="1800" u="sng">
              <a:solidFill>
                <a:schemeClr val="hlink"/>
              </a:solidFill>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solidFill>
                  <a:srgbClr val="000000"/>
                </a:solidFill>
                <a:latin typeface="Arial"/>
                <a:ea typeface="Arial"/>
                <a:cs typeface="Arial"/>
                <a:sym typeface="Arial"/>
              </a:rPr>
              <a:t>Flax Examples:</a:t>
            </a:r>
            <a:r>
              <a:rPr lang="en" sz="1800">
                <a:solidFill>
                  <a:srgbClr val="000000"/>
                </a:solidFill>
                <a:uFill>
                  <a:noFill/>
                </a:uFill>
                <a:latin typeface="Arial"/>
                <a:ea typeface="Arial"/>
                <a:cs typeface="Arial"/>
                <a:sym typeface="Arial"/>
                <a:hlinkClick r:id="rId13">
                  <a:extLst>
                    <a:ext uri="{A12FA001-AC4F-418D-AE19-62706E023703}">
                      <ahyp:hlinkClr val="tx"/>
                    </a:ext>
                  </a:extLst>
                </a:hlinkClick>
              </a:rPr>
              <a:t> </a:t>
            </a:r>
            <a:r>
              <a:rPr lang="en" sz="1800" u="sng">
                <a:solidFill>
                  <a:schemeClr val="hlink"/>
                </a:solidFill>
                <a:latin typeface="Arial"/>
                <a:ea typeface="Arial"/>
                <a:cs typeface="Arial"/>
                <a:sym typeface="Arial"/>
                <a:hlinkClick r:id="rId14"/>
              </a:rPr>
              <a:t>https://github.com/google/flax/tree/main/examples</a:t>
            </a:r>
            <a:endParaRPr sz="1800">
              <a:solidFill>
                <a:schemeClr val="lt1"/>
              </a:solidFill>
            </a:endParaRPr>
          </a:p>
        </p:txBody>
      </p:sp>
      <p:sp>
        <p:nvSpPr>
          <p:cNvPr id="1102" name="Google Shape;1102;p121"/>
          <p:cNvSpPr txBox="1"/>
          <p:nvPr>
            <p:ph type="title"/>
          </p:nvPr>
        </p:nvSpPr>
        <p:spPr>
          <a:xfrm>
            <a:off x="344501" y="1119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Resources</a:t>
            </a:r>
            <a:endParaRPr/>
          </a:p>
        </p:txBody>
      </p:sp>
      <p:pic>
        <p:nvPicPr>
          <p:cNvPr id="1103" name="Google Shape;1103;p121"/>
          <p:cNvPicPr preferRelativeResize="0"/>
          <p:nvPr/>
        </p:nvPicPr>
        <p:blipFill>
          <a:blip r:embed="rId15">
            <a:alphaModFix/>
          </a:blip>
          <a:stretch>
            <a:fillRect/>
          </a:stretch>
        </p:blipFill>
        <p:spPr>
          <a:xfrm>
            <a:off x="6474150" y="3199338"/>
            <a:ext cx="2180375" cy="1264612"/>
          </a:xfrm>
          <a:prstGeom prst="rect">
            <a:avLst/>
          </a:prstGeom>
          <a:noFill/>
          <a:ln>
            <a:noFill/>
          </a:ln>
        </p:spPr>
      </p:pic>
      <p:pic>
        <p:nvPicPr>
          <p:cNvPr id="1104" name="Google Shape;1104;p121"/>
          <p:cNvPicPr preferRelativeResize="0"/>
          <p:nvPr/>
        </p:nvPicPr>
        <p:blipFill>
          <a:blip r:embed="rId16">
            <a:alphaModFix/>
          </a:blip>
          <a:stretch>
            <a:fillRect/>
          </a:stretch>
        </p:blipFill>
        <p:spPr>
          <a:xfrm>
            <a:off x="6580399" y="780149"/>
            <a:ext cx="2290925" cy="17099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122"/>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110" name="Google Shape;1110;p122"/>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111" name="Google Shape;1111;p122"/>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038975"/>
            <a:ext cx="83421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Composability</a:t>
            </a:r>
            <a:r>
              <a:rPr lang="en" sz="1800"/>
              <a:t>: Optax provides small, well-tested building blocks (gradient transformations) that can be chained together.</a:t>
            </a:r>
            <a:endParaRPr sz="1800"/>
          </a:p>
          <a:p>
            <a:pPr indent="-342900" lvl="0" marL="457200" rtl="0" algn="l">
              <a:lnSpc>
                <a:spcPct val="115000"/>
              </a:lnSpc>
              <a:spcBef>
                <a:spcPts val="1000"/>
              </a:spcBef>
              <a:spcAft>
                <a:spcPts val="0"/>
              </a:spcAft>
              <a:buSzPts val="1800"/>
              <a:buChar char="●"/>
            </a:pPr>
            <a:r>
              <a:rPr b="1" lang="en" sz="1800"/>
              <a:t>Flexibility</a:t>
            </a:r>
            <a:r>
              <a:rPr lang="en" sz="1800"/>
              <a:t>: Easily construct custom optimizers or complex gradient processing pipelines by combining these blocks.</a:t>
            </a:r>
            <a:endParaRPr sz="1800"/>
          </a:p>
          <a:p>
            <a:pPr indent="-342900" lvl="0" marL="457200" rtl="0" algn="l">
              <a:lnSpc>
                <a:spcPct val="115000"/>
              </a:lnSpc>
              <a:spcBef>
                <a:spcPts val="1000"/>
              </a:spcBef>
              <a:spcAft>
                <a:spcPts val="0"/>
              </a:spcAft>
              <a:buSzPts val="1800"/>
              <a:buChar char="●"/>
            </a:pPr>
            <a:r>
              <a:rPr b="1" lang="en" sz="1800"/>
              <a:t>Readability &amp; Extensibility</a:t>
            </a:r>
            <a:r>
              <a:rPr lang="en" sz="1800"/>
              <a:t>: Code often mirrors mathematical equations, and new ideas can be readily integrated.</a:t>
            </a:r>
            <a:endParaRPr sz="1800"/>
          </a:p>
          <a:p>
            <a:pPr indent="-342900" lvl="0" marL="457200" rtl="0" algn="l">
              <a:lnSpc>
                <a:spcPct val="115000"/>
              </a:lnSpc>
              <a:spcBef>
                <a:spcPts val="1000"/>
              </a:spcBef>
              <a:spcAft>
                <a:spcPts val="1000"/>
              </a:spcAft>
              <a:buSzPts val="1800"/>
              <a:buChar char="●"/>
            </a:pPr>
            <a:r>
              <a:rPr b="1" lang="en" sz="1800"/>
              <a:t>PyTorch Parallel</a:t>
            </a:r>
            <a:r>
              <a:rPr lang="en" sz="1800"/>
              <a:t>: Think of Optax transformations as more granular components than PyTorch's often monolithic optimizers. Optax encourages a "mix-and-match" approach to building optimizer behavior, offering more fine-grained control.</a:t>
            </a:r>
            <a:endParaRPr sz="18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 Core Philosophy: Composability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92"/>
          <p:cNvSpPr txBox="1"/>
          <p:nvPr>
            <p:ph idx="1" type="body"/>
          </p:nvPr>
        </p:nvSpPr>
        <p:spPr>
          <a:xfrm>
            <a:off x="344500" y="1038975"/>
            <a:ext cx="83316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Models</a:t>
            </a:r>
            <a:r>
              <a:rPr lang="en" sz="1800"/>
              <a:t>: Defined by subclassing </a:t>
            </a:r>
            <a:r>
              <a:rPr lang="en" sz="1800">
                <a:latin typeface="Roboto Mono Medium"/>
                <a:ea typeface="Roboto Mono Medium"/>
                <a:cs typeface="Roboto Mono Medium"/>
                <a:sym typeface="Roboto Mono Medium"/>
              </a:rPr>
              <a:t>flax.nnx.Module</a:t>
            </a:r>
            <a:r>
              <a:rPr lang="en" sz="1800"/>
              <a:t>.</a:t>
            </a:r>
            <a:endParaRPr sz="1800"/>
          </a:p>
          <a:p>
            <a:pPr indent="-342900" lvl="0" marL="457200" rtl="0" algn="l">
              <a:lnSpc>
                <a:spcPct val="115000"/>
              </a:lnSpc>
              <a:spcBef>
                <a:spcPts val="1000"/>
              </a:spcBef>
              <a:spcAft>
                <a:spcPts val="0"/>
              </a:spcAft>
              <a:buSzPts val="1800"/>
              <a:buChar char="●"/>
            </a:pPr>
            <a:r>
              <a:rPr b="1" lang="en" sz="1800"/>
              <a:t>Parameters</a:t>
            </a:r>
            <a:r>
              <a:rPr lang="en" sz="1800"/>
              <a:t>: Instances of </a:t>
            </a:r>
            <a:r>
              <a:rPr lang="en" sz="1800">
                <a:latin typeface="Roboto Mono Medium"/>
                <a:ea typeface="Roboto Mono Medium"/>
                <a:cs typeface="Roboto Mono Medium"/>
                <a:sym typeface="Roboto Mono Medium"/>
              </a:rPr>
              <a:t>flax.nnx.Param</a:t>
            </a:r>
            <a:r>
              <a:rPr lang="en" sz="1800"/>
              <a:t>, defined as attributes. They are typically initialized eagerly when the module is created, if f</a:t>
            </a:r>
            <a:r>
              <a:rPr lang="en" sz="1800">
                <a:latin typeface="Roboto Mono Medium"/>
                <a:ea typeface="Roboto Mono Medium"/>
                <a:cs typeface="Roboto Mono Medium"/>
                <a:sym typeface="Roboto Mono Medium"/>
              </a:rPr>
              <a:t>lax.nnx.Rngs</a:t>
            </a:r>
            <a:r>
              <a:rPr lang="en" sz="1800"/>
              <a:t> (for random </a:t>
            </a:r>
            <a:r>
              <a:rPr lang="en" sz="1800"/>
              <a:t>keys</a:t>
            </a:r>
            <a:r>
              <a:rPr lang="en" sz="1800"/>
              <a:t>) are provided.</a:t>
            </a:r>
            <a:endParaRPr sz="1800"/>
          </a:p>
          <a:p>
            <a:pPr indent="-342900" lvl="0" marL="457200" rtl="0" algn="l">
              <a:lnSpc>
                <a:spcPct val="115000"/>
              </a:lnSpc>
              <a:spcBef>
                <a:spcPts val="1000"/>
              </a:spcBef>
              <a:spcAft>
                <a:spcPts val="0"/>
              </a:spcAft>
              <a:buSzPts val="1800"/>
              <a:buChar char="●"/>
            </a:pPr>
            <a:r>
              <a:rPr b="1" lang="en" sz="1800"/>
              <a:t>State Management</a:t>
            </a:r>
            <a:r>
              <a:rPr lang="en" sz="1800"/>
              <a:t>: Uses Python's reference semantics, allowing models to be regular Python objects holding their own state.</a:t>
            </a:r>
            <a:endParaRPr sz="1800"/>
          </a:p>
          <a:p>
            <a:pPr indent="-342900" lvl="0" marL="457200" rtl="0" algn="l">
              <a:lnSpc>
                <a:spcPct val="115000"/>
              </a:lnSpc>
              <a:spcBef>
                <a:spcPts val="1000"/>
              </a:spcBef>
              <a:spcAft>
                <a:spcPts val="1000"/>
              </a:spcAft>
              <a:buSzPts val="1800"/>
              <a:buChar char="●"/>
            </a:pPr>
            <a:r>
              <a:rPr b="1" lang="en" sz="1800"/>
              <a:t>PyTorch Parallel</a:t>
            </a:r>
            <a:r>
              <a:rPr lang="en" sz="1800"/>
              <a:t>: Defining an NNX model is very much like defining a </a:t>
            </a:r>
            <a:r>
              <a:rPr lang="en" sz="1800">
                <a:latin typeface="Roboto Mono Medium"/>
                <a:ea typeface="Roboto Mono Medium"/>
                <a:cs typeface="Roboto Mono Medium"/>
                <a:sym typeface="Roboto Mono Medium"/>
              </a:rPr>
              <a:t>torch.nn.Module</a:t>
            </a:r>
            <a:r>
              <a:rPr lang="en" sz="1800"/>
              <a:t>. Parameters are attributes, and the model object itself holds its state. A key difference is the explicit handling of random number generator seeds (Rngs) for parameter initialization in NNX.</a:t>
            </a:r>
            <a:endParaRPr sz="1800"/>
          </a:p>
        </p:txBody>
      </p:sp>
      <p:sp>
        <p:nvSpPr>
          <p:cNvPr id="924" name="Google Shape;924;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Model &amp; Parameter Handling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8" name="Shape 928"/>
        <p:cNvGrpSpPr/>
        <p:nvPr/>
      </p:nvGrpSpPr>
      <p:grpSpPr>
        <a:xfrm>
          <a:off x="0" y="0"/>
          <a:ext cx="0" cy="0"/>
          <a:chOff x="0" y="0"/>
          <a:chExt cx="0" cy="0"/>
        </a:xfrm>
      </p:grpSpPr>
      <p:sp>
        <p:nvSpPr>
          <p:cNvPr id="929" name="Google Shape;929;p93"/>
          <p:cNvSpPr txBox="1"/>
          <p:nvPr/>
        </p:nvSpPr>
        <p:spPr>
          <a:xfrm>
            <a:off x="375525" y="10093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SimpleMLP</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din: int, dmid: int, dout: int,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nnx.Linear(din, dmid,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.relu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nnx.relu</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nnx.Linear(dmid, dout,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__call__(self, x: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.relu(x)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x</a:t>
            </a:r>
            <a:endParaRPr sz="1200">
              <a:solidFill>
                <a:srgbClr val="F06292"/>
              </a:solidFill>
              <a:latin typeface="Roboto Mono"/>
              <a:ea typeface="Roboto Mono"/>
              <a:cs typeface="Roboto Mono"/>
              <a:sym typeface="Roboto Mono"/>
            </a:endParaRPr>
          </a:p>
        </p:txBody>
      </p:sp>
      <p:sp>
        <p:nvSpPr>
          <p:cNvPr id="930" name="Google Shape;930;p9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Defining an NNX Model</a:t>
            </a:r>
            <a:endParaRPr>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34" name="Shape 934"/>
        <p:cNvGrpSpPr/>
        <p:nvPr/>
      </p:nvGrpSpPr>
      <p:grpSpPr>
        <a:xfrm>
          <a:off x="0" y="0"/>
          <a:ext cx="0" cy="0"/>
          <a:chOff x="0" y="0"/>
          <a:chExt cx="0" cy="0"/>
        </a:xfrm>
      </p:grpSpPr>
      <p:sp>
        <p:nvSpPr>
          <p:cNvPr id="935" name="Google Shape;935;p94"/>
          <p:cNvSpPr txBox="1"/>
          <p:nvPr/>
        </p:nvSpPr>
        <p:spPr>
          <a:xfrm>
            <a:off x="375525" y="10855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instantiation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key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jax.random.key(</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model_rngs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nnx.Rngs(</a:t>
            </a:r>
            <a:r>
              <a:rPr lang="en" sz="1200">
                <a:solidFill>
                  <a:srgbClr val="ECEFF1"/>
                </a:solidFill>
                <a:latin typeface="Roboto Mono"/>
                <a:ea typeface="Roboto Mono"/>
                <a:cs typeface="Roboto Mono"/>
                <a:sym typeface="Roboto Mono"/>
              </a:rPr>
              <a:t>key</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SimpleMLP(</a:t>
            </a:r>
            <a:r>
              <a:rPr lang="en" sz="1200">
                <a:solidFill>
                  <a:srgbClr val="FBC02D"/>
                </a:solidFill>
                <a:latin typeface="Roboto Mono"/>
                <a:ea typeface="Roboto Mono"/>
                <a:cs typeface="Roboto Mono"/>
                <a:sym typeface="Roboto Mono"/>
              </a:rPr>
              <a:t>din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dmid</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20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dout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model_rngs)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Optimizer Initialization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optax_</a:t>
            </a:r>
            <a:r>
              <a:rPr lang="en" sz="1200">
                <a:solidFill>
                  <a:srgbClr val="ECEFF1"/>
                </a:solidFill>
                <a:latin typeface="Roboto Mono"/>
                <a:ea typeface="Roboto Mono"/>
                <a:cs typeface="Roboto Mono"/>
                <a:sym typeface="Roboto Mono"/>
              </a:rPr>
              <a:t>opt</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learning_rate) </a:t>
            </a:r>
            <a:r>
              <a:rPr lang="en" sz="1200">
                <a:solidFill>
                  <a:srgbClr val="F06292"/>
                </a:solidFill>
                <a:latin typeface="Roboto Mono"/>
                <a:ea typeface="Roboto Mono"/>
                <a:cs typeface="Roboto Mono"/>
                <a:sym typeface="Roboto Mono"/>
              </a:rPr>
              <a:t># Optax transform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optax_</a:t>
            </a:r>
            <a:r>
              <a:rPr lang="en" sz="1200">
                <a:solidFill>
                  <a:srgbClr val="ECEFF1"/>
                </a:solidFill>
                <a:latin typeface="Roboto Mono"/>
                <a:ea typeface="Roboto Mono"/>
                <a:cs typeface="Roboto Mono"/>
                <a:sym typeface="Roboto Mono"/>
              </a:rPr>
              <a:t>opt</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936" name="Google Shape;936;p94"/>
          <p:cNvSpPr txBox="1"/>
          <p:nvPr>
            <p:ph idx="4294967295" type="title"/>
          </p:nvPr>
        </p:nvSpPr>
        <p:spPr>
          <a:xfrm>
            <a:off x="344500" y="264375"/>
            <a:ext cx="8352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Instantiating Model &amp; Optimizer</a:t>
            </a:r>
            <a:endParaRPr>
              <a:solidFill>
                <a:schemeClr val="lt2"/>
              </a:solidFill>
            </a:endParaRPr>
          </a:p>
        </p:txBody>
      </p:sp>
      <p:sp>
        <p:nvSpPr>
          <p:cNvPr id="937" name="Google Shape;937;p94"/>
          <p:cNvSpPr txBox="1"/>
          <p:nvPr/>
        </p:nvSpPr>
        <p:spPr>
          <a:xfrm>
            <a:off x="478225" y="3938575"/>
            <a:ext cx="7826700" cy="10518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Roboto"/>
                <a:ea typeface="Roboto"/>
                <a:cs typeface="Roboto"/>
                <a:sym typeface="Roboto"/>
              </a:rPr>
              <a:t>PyTorch Parallel (Optimizer):</a:t>
            </a:r>
            <a:endParaRPr sz="1800">
              <a:solidFill>
                <a:schemeClr val="lt1"/>
              </a:solidFill>
              <a:latin typeface="Roboto"/>
              <a:ea typeface="Roboto"/>
              <a:cs typeface="Roboto"/>
              <a:sym typeface="Roboto"/>
            </a:endParaRPr>
          </a:p>
          <a:p>
            <a:pPr indent="0" lvl="0" marL="0" rtl="0" algn="l">
              <a:spcBef>
                <a:spcPts val="1000"/>
              </a:spcBef>
              <a:spcAft>
                <a:spcPts val="0"/>
              </a:spcAft>
              <a:buNone/>
            </a:pPr>
            <a:r>
              <a:rPr b="1" lang="en" sz="1500">
                <a:solidFill>
                  <a:schemeClr val="lt1"/>
                </a:solidFill>
                <a:latin typeface="Roboto"/>
                <a:ea typeface="Roboto"/>
                <a:cs typeface="Roboto"/>
                <a:sym typeface="Roboto"/>
              </a:rPr>
              <a:t>NNX/Optax</a:t>
            </a:r>
            <a:r>
              <a:rPr lang="en" sz="1500">
                <a:solidFill>
                  <a:schemeClr val="lt1"/>
                </a:solidFill>
                <a:latin typeface="Roboto"/>
                <a:ea typeface="Roboto"/>
                <a:cs typeface="Roboto"/>
                <a:sym typeface="Roboto"/>
              </a:rPr>
              <a:t>: optimizer_state = nnx.Optimizer(model, optax_</a:t>
            </a:r>
            <a:r>
              <a:rPr lang="en" sz="1500">
                <a:solidFill>
                  <a:schemeClr val="lt1"/>
                </a:solidFill>
                <a:latin typeface="Roboto"/>
                <a:ea typeface="Roboto"/>
                <a:cs typeface="Roboto"/>
                <a:sym typeface="Roboto"/>
              </a:rPr>
              <a:t>opt</a:t>
            </a:r>
            <a:r>
              <a:rPr lang="en" sz="1500">
                <a:solidFill>
                  <a:schemeClr val="lt1"/>
                </a:solidFill>
                <a:latin typeface="Roboto"/>
                <a:ea typeface="Roboto"/>
                <a:cs typeface="Roboto"/>
                <a:sym typeface="Roboto"/>
              </a:rPr>
              <a:t>)</a:t>
            </a:r>
            <a:endParaRPr sz="1500">
              <a:solidFill>
                <a:schemeClr val="lt1"/>
              </a:solidFill>
              <a:latin typeface="Roboto"/>
              <a:ea typeface="Roboto"/>
              <a:cs typeface="Roboto"/>
              <a:sym typeface="Roboto"/>
            </a:endParaRPr>
          </a:p>
          <a:p>
            <a:pPr indent="0" lvl="0" marL="0" rtl="0" algn="l">
              <a:spcBef>
                <a:spcPts val="0"/>
              </a:spcBef>
              <a:spcAft>
                <a:spcPts val="0"/>
              </a:spcAft>
              <a:buNone/>
            </a:pPr>
            <a:r>
              <a:rPr b="1" lang="en" sz="1500">
                <a:solidFill>
                  <a:schemeClr val="lt1"/>
                </a:solidFill>
                <a:latin typeface="Roboto"/>
                <a:ea typeface="Roboto"/>
                <a:cs typeface="Roboto"/>
                <a:sym typeface="Roboto"/>
              </a:rPr>
              <a:t>PyTorch</a:t>
            </a:r>
            <a:r>
              <a:rPr lang="en" sz="1500">
                <a:solidFill>
                  <a:schemeClr val="lt1"/>
                </a:solidFill>
                <a:latin typeface="Roboto"/>
                <a:ea typeface="Roboto"/>
                <a:cs typeface="Roboto"/>
                <a:sym typeface="Roboto"/>
              </a:rPr>
              <a:t>: optimizer = torch.optim.Adam(pytorch_model.parameters(), lr=0.001)</a:t>
            </a:r>
            <a:endParaRPr sz="1500">
              <a:solidFill>
                <a:schemeClr val="lt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95"/>
          <p:cNvSpPr txBox="1"/>
          <p:nvPr>
            <p:ph idx="1" type="body"/>
          </p:nvPr>
        </p:nvSpPr>
        <p:spPr>
          <a:xfrm>
            <a:off x="344500" y="962775"/>
            <a:ext cx="8299800" cy="4125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Loss Function</a:t>
            </a:r>
            <a:r>
              <a:rPr lang="en" sz="1800"/>
              <a:t>: A Python function that takes the model instance, input data, and targets, then returns a scalar loss value.</a:t>
            </a:r>
            <a:endParaRPr sz="1800"/>
          </a:p>
          <a:p>
            <a:pPr indent="-342900" lvl="0" marL="457200" rtl="0" algn="l">
              <a:lnSpc>
                <a:spcPct val="115000"/>
              </a:lnSpc>
              <a:spcBef>
                <a:spcPts val="1000"/>
              </a:spcBef>
              <a:spcAft>
                <a:spcPts val="0"/>
              </a:spcAft>
              <a:buSzPts val="1800"/>
              <a:buChar char="●"/>
            </a:pPr>
            <a:r>
              <a:rPr b="1" lang="en" sz="1800"/>
              <a:t>Gradient Calculation</a:t>
            </a:r>
            <a:r>
              <a:rPr lang="en" sz="1800"/>
              <a:t>: Use </a:t>
            </a:r>
            <a:r>
              <a:rPr lang="en" sz="1800">
                <a:latin typeface="Roboto Mono Medium"/>
                <a:ea typeface="Roboto Mono Medium"/>
                <a:cs typeface="Roboto Mono Medium"/>
                <a:sym typeface="Roboto Mono Medium"/>
              </a:rPr>
              <a:t>flax.nnx.value_and_grad(loss_fn)</a:t>
            </a:r>
            <a:r>
              <a:rPr lang="en" sz="1800"/>
              <a:t> to get both the loss and the gradients w.r.t. model parameters.</a:t>
            </a:r>
            <a:endParaRPr sz="1800"/>
          </a:p>
          <a:p>
            <a:pPr indent="-342900" lvl="0" marL="457200" rtl="0" algn="l">
              <a:lnSpc>
                <a:spcPct val="115000"/>
              </a:lnSpc>
              <a:spcBef>
                <a:spcPts val="1000"/>
              </a:spcBef>
              <a:spcAft>
                <a:spcPts val="0"/>
              </a:spcAft>
              <a:buSzPts val="1800"/>
              <a:buChar char="●"/>
            </a:pPr>
            <a:r>
              <a:rPr b="1" lang="en" sz="1800"/>
              <a:t>PyTorch Parallel (Gradients)</a:t>
            </a:r>
            <a:r>
              <a:rPr lang="en" sz="1800"/>
              <a:t>:</a:t>
            </a:r>
            <a:endParaRPr sz="1800"/>
          </a:p>
          <a:p>
            <a:pPr indent="-342900" lvl="1" marL="914400" rtl="0" algn="l">
              <a:lnSpc>
                <a:spcPct val="115000"/>
              </a:lnSpc>
              <a:spcBef>
                <a:spcPts val="1000"/>
              </a:spcBef>
              <a:spcAft>
                <a:spcPts val="0"/>
              </a:spcAft>
              <a:buSzPts val="1800"/>
              <a:buChar char="○"/>
            </a:pPr>
            <a:r>
              <a:rPr b="1" lang="en" sz="1800"/>
              <a:t>NNX/JAX:</a:t>
            </a:r>
            <a:br>
              <a:rPr lang="en" sz="1800"/>
            </a:br>
            <a:r>
              <a:rPr lang="en" sz="1600">
                <a:latin typeface="Roboto Mono Medium"/>
                <a:ea typeface="Roboto Mono Medium"/>
                <a:cs typeface="Roboto Mono Medium"/>
                <a:sym typeface="Roboto Mono Medium"/>
              </a:rPr>
              <a:t>loss, grads = nnx.value_and_grad(loss_fn_closure)(model)</a:t>
            </a:r>
            <a:br>
              <a:rPr lang="en" sz="1800"/>
            </a:br>
            <a:r>
              <a:rPr lang="en" sz="1800"/>
              <a:t>computes and returns new gradient values.</a:t>
            </a:r>
            <a:endParaRPr sz="1800"/>
          </a:p>
          <a:p>
            <a:pPr indent="-342900" lvl="1" marL="914400" rtl="0" algn="l">
              <a:lnSpc>
                <a:spcPct val="115000"/>
              </a:lnSpc>
              <a:spcBef>
                <a:spcPts val="1000"/>
              </a:spcBef>
              <a:spcAft>
                <a:spcPts val="1000"/>
              </a:spcAft>
              <a:buSzPts val="1800"/>
              <a:buChar char="○"/>
            </a:pPr>
            <a:r>
              <a:rPr b="1" lang="en" sz="1800"/>
              <a:t>PyTorch</a:t>
            </a:r>
            <a:r>
              <a:rPr lang="en" sz="1800"/>
              <a:t>: </a:t>
            </a:r>
            <a:r>
              <a:rPr lang="en" sz="1800">
                <a:latin typeface="Roboto Mono Medium"/>
                <a:ea typeface="Roboto Mono Medium"/>
                <a:cs typeface="Roboto Mono Medium"/>
                <a:sym typeface="Roboto Mono Medium"/>
              </a:rPr>
              <a:t>loss.backward()</a:t>
            </a:r>
            <a:r>
              <a:rPr lang="en" sz="1800"/>
              <a:t> computes gradients and stores them in the .grad attribute of parameters. JAX's functional nature means no </a:t>
            </a:r>
            <a:r>
              <a:rPr lang="en" sz="1800">
                <a:latin typeface="Roboto Mono Medium"/>
                <a:ea typeface="Roboto Mono Medium"/>
                <a:cs typeface="Roboto Mono Medium"/>
                <a:sym typeface="Roboto Mono Medium"/>
              </a:rPr>
              <a:t>optimizer.zero_grad()</a:t>
            </a:r>
            <a:r>
              <a:rPr lang="en" sz="1800"/>
              <a:t> is needed.</a:t>
            </a:r>
            <a:endParaRPr sz="1800"/>
          </a:p>
        </p:txBody>
      </p:sp>
      <p:sp>
        <p:nvSpPr>
          <p:cNvPr id="943" name="Google Shape;943;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Optimizer Usage - Loss Function &amp; Gradients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7" name="Shape 947"/>
        <p:cNvGrpSpPr/>
        <p:nvPr/>
      </p:nvGrpSpPr>
      <p:grpSpPr>
        <a:xfrm>
          <a:off x="0" y="0"/>
          <a:ext cx="0" cy="0"/>
          <a:chOff x="0" y="0"/>
          <a:chExt cx="0" cy="0"/>
        </a:xfrm>
      </p:grpSpPr>
      <p:sp>
        <p:nvSpPr>
          <p:cNvPr id="948" name="Google Shape;948;p96"/>
          <p:cNvSpPr txBox="1"/>
          <p:nvPr/>
        </p:nvSpPr>
        <p:spPr>
          <a:xfrm>
            <a:off x="375525" y="10093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mse_loss</a:t>
            </a:r>
            <a:r>
              <a:rPr lang="en" sz="1200">
                <a:solidFill>
                  <a:srgbClr val="ECEFF1"/>
                </a:solidFill>
                <a:latin typeface="Roboto Mono"/>
                <a:ea typeface="Roboto Mono"/>
                <a:cs typeface="Roboto Mono"/>
                <a:sym typeface="Roboto Mono"/>
              </a:rPr>
              <a:t>(model_instance: SimpleMLP,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x_batch: jax.Array, y_batch: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predictions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model_instance(x_batch) </a:t>
            </a:r>
            <a:r>
              <a:rPr lang="en" sz="1200">
                <a:solidFill>
                  <a:srgbClr val="F06292"/>
                </a:solidFill>
                <a:latin typeface="Roboto Mono"/>
                <a:ea typeface="Roboto Mono"/>
                <a:cs typeface="Roboto Mono"/>
                <a:sym typeface="Roboto Mono"/>
              </a:rPr>
              <a:t># Forward pass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jnp.mean((predictions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y_batch)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a training step, using a closure for x_batch, y_batch: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def loss_fn_for_grad(mdl):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return mse_loss(mdl, x_batch_static, y_batch_static)</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loss_val, grads = nnx.value_and_grad(loss_fn_for_grad)(optimizer_state.model)</a:t>
            </a:r>
            <a:endParaRPr sz="1200">
              <a:solidFill>
                <a:srgbClr val="F06292"/>
              </a:solidFill>
              <a:latin typeface="Roboto Mono"/>
              <a:ea typeface="Roboto Mono"/>
              <a:cs typeface="Roboto Mono"/>
              <a:sym typeface="Roboto Mono"/>
            </a:endParaRPr>
          </a:p>
        </p:txBody>
      </p:sp>
      <p:sp>
        <p:nvSpPr>
          <p:cNvPr id="949" name="Google Shape;949;p9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Loss &amp; Gradient Code</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